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4" r:id="rId1"/>
  </p:sldMasterIdLst>
  <p:notesMasterIdLst>
    <p:notesMasterId r:id="rId23"/>
  </p:notesMasterIdLst>
  <p:sldIdLst>
    <p:sldId id="276" r:id="rId2"/>
    <p:sldId id="274" r:id="rId3"/>
    <p:sldId id="275" r:id="rId4"/>
    <p:sldId id="270" r:id="rId5"/>
    <p:sldId id="272" r:id="rId6"/>
    <p:sldId id="271" r:id="rId7"/>
    <p:sldId id="273" r:id="rId8"/>
    <p:sldId id="259" r:id="rId9"/>
    <p:sldId id="269" r:id="rId10"/>
    <p:sldId id="279" r:id="rId11"/>
    <p:sldId id="280" r:id="rId12"/>
    <p:sldId id="277" r:id="rId13"/>
    <p:sldId id="278" r:id="rId14"/>
    <p:sldId id="281" r:id="rId15"/>
    <p:sldId id="282" r:id="rId16"/>
    <p:sldId id="260" r:id="rId17"/>
    <p:sldId id="283" r:id="rId18"/>
    <p:sldId id="264" r:id="rId19"/>
    <p:sldId id="266" r:id="rId20"/>
    <p:sldId id="284" r:id="rId21"/>
    <p:sldId id="267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6"/>
    <p:restoredTop sz="94231"/>
  </p:normalViewPr>
  <p:slideViewPr>
    <p:cSldViewPr snapToGrid="0" snapToObjects="1">
      <p:cViewPr varScale="1">
        <p:scale>
          <a:sx n="49" d="100"/>
          <a:sy n="49" d="100"/>
        </p:scale>
        <p:origin x="208" y="7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8CD933-7A16-8E46-9132-D354CDD58EBA}" type="datetimeFigureOut">
              <a:rPr lang="en-US" smtClean="0"/>
              <a:t>10/16/17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68E2EB-F97C-7F44-BD55-D3F6E14A60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7657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68E2EB-F97C-7F44-BD55-D3F6E14A606F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213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68E2EB-F97C-7F44-BD55-D3F6E14A606F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03814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68E2EB-F97C-7F44-BD55-D3F6E14A606F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43717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10/16/17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7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10/16/17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057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10/16/17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565344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10/16/17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42623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10/16/17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75195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10/16/17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5078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10/16/17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28811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10/16/17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1883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10/16/17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0199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10/16/17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3419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10/16/17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207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10/16/17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47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10/16/17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75619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10/16/17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745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10/16/17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7020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10/16/17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4022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10/16/17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7959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17" r:id="rId13"/>
    <p:sldLayoutId id="2147483718" r:id="rId14"/>
    <p:sldLayoutId id="2147483719" r:id="rId15"/>
    <p:sldLayoutId id="214748372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workforce.org/reports" TargetMode="External"/><Relationship Id="rId3" Type="http://schemas.openxmlformats.org/officeDocument/2006/relationships/hyperlink" Target="http://lmi.workforce.org/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Jewyl.Clarke@sdcoe.net" TargetMode="External"/><Relationship Id="rId4" Type="http://schemas.openxmlformats.org/officeDocument/2006/relationships/hyperlink" Target="http://www.sdcoe.net/lls/cte" TargetMode="External"/><Relationship Id="rId5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reeracademics.org/" TargetMode="External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haspi.org/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haspi.org/" TargetMode="External"/><Relationship Id="rId3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careeracademics.org/" TargetMode="External"/><Relationship Id="rId3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82015" y="1302707"/>
            <a:ext cx="7766936" cy="1954523"/>
          </a:xfrm>
        </p:spPr>
        <p:txBody>
          <a:bodyPr/>
          <a:lstStyle/>
          <a:p>
            <a:r>
              <a:rPr lang="en-US" dirty="0" smtClean="0"/>
              <a:t>Introduction to HASPI</a:t>
            </a: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Expanding </a:t>
            </a:r>
            <a:r>
              <a:rPr lang="en-US" dirty="0" smtClean="0"/>
              <a:t>your Pathway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3357" y="4083485"/>
            <a:ext cx="6037546" cy="2575435"/>
          </a:xfrm>
        </p:spPr>
        <p:txBody>
          <a:bodyPr>
            <a:normAutofit/>
          </a:bodyPr>
          <a:lstStyle/>
          <a:p>
            <a:pPr algn="l"/>
            <a:r>
              <a:rPr lang="en-US" sz="2400" dirty="0" smtClean="0"/>
              <a:t>Jewyl Clarke </a:t>
            </a:r>
          </a:p>
          <a:p>
            <a:pPr algn="l"/>
            <a:r>
              <a:rPr lang="en-US" sz="2400" dirty="0" smtClean="0"/>
              <a:t>Career Pathways Specialist</a:t>
            </a:r>
            <a:endParaRPr lang="en-US" sz="2400" dirty="0" smtClean="0"/>
          </a:p>
          <a:p>
            <a:pPr algn="l"/>
            <a:r>
              <a:rPr lang="en-US" sz="2400" dirty="0" smtClean="0"/>
              <a:t>California Career Pathways Trust </a:t>
            </a:r>
          </a:p>
          <a:p>
            <a:pPr algn="l"/>
            <a:r>
              <a:rPr lang="en-US" sz="2400" dirty="0" smtClean="0"/>
              <a:t>San Diego County Office of Education</a:t>
            </a:r>
            <a:endParaRPr lang="en-US" sz="2400" dirty="0"/>
          </a:p>
          <a:p>
            <a:pPr algn="l"/>
            <a:r>
              <a:rPr lang="en-US" sz="2400" dirty="0" smtClean="0"/>
              <a:t>Jewyl.Clarke@SDCOE.net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126" y="113604"/>
            <a:ext cx="2661004" cy="1043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443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94913"/>
          </a:xfrm>
        </p:spPr>
        <p:txBody>
          <a:bodyPr>
            <a:normAutofit/>
          </a:bodyPr>
          <a:lstStyle/>
          <a:p>
            <a:r>
              <a:rPr lang="en-US" dirty="0" smtClean="0"/>
              <a:t>Stakeholders </a:t>
            </a:r>
            <a:r>
              <a:rPr lang="en-US" smtClean="0"/>
              <a:t>to consider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87260" y="1604513"/>
            <a:ext cx="7686742" cy="388077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Pathway Teachers</a:t>
            </a:r>
          </a:p>
          <a:p>
            <a:r>
              <a:rPr lang="en-US" sz="3600" dirty="0" smtClean="0"/>
              <a:t>Counselors</a:t>
            </a:r>
          </a:p>
          <a:p>
            <a:r>
              <a:rPr lang="en-US" sz="3600" dirty="0" smtClean="0"/>
              <a:t>Site Admin</a:t>
            </a:r>
          </a:p>
          <a:p>
            <a:r>
              <a:rPr lang="en-US" sz="3600" dirty="0" smtClean="0"/>
              <a:t>District CTE Team</a:t>
            </a:r>
          </a:p>
          <a:p>
            <a:r>
              <a:rPr lang="en-US" sz="3600" dirty="0" smtClean="0"/>
              <a:t>Advisory Board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122709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Resources to Consider when Developing and Expanding a pathway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661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734" y="142240"/>
            <a:ext cx="8596668" cy="1320800"/>
          </a:xfrm>
        </p:spPr>
        <p:txBody>
          <a:bodyPr/>
          <a:lstStyle/>
          <a:p>
            <a:r>
              <a:rPr lang="en-US" dirty="0" smtClean="0"/>
              <a:t>11 Elements of a High Quality Pathway Self Study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2187543"/>
              </p:ext>
            </p:extLst>
          </p:nvPr>
        </p:nvGraphicFramePr>
        <p:xfrm>
          <a:off x="575734" y="1463040"/>
          <a:ext cx="11087946" cy="4693920"/>
        </p:xfrm>
        <a:graphic>
          <a:graphicData uri="http://schemas.openxmlformats.org/drawingml/2006/table">
            <a:tbl>
              <a:tblPr firstRow="1" firstCol="1" bandRow="1"/>
              <a:tblGrid>
                <a:gridCol w="11087946"/>
              </a:tblGrid>
              <a:tr h="33270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Leadership at all levels</a:t>
                      </a:r>
                    </a:p>
                  </a:txBody>
                  <a:tcPr marL="49436" marR="494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3270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High-Quality Curriculum and Instruction</a:t>
                      </a:r>
                    </a:p>
                  </a:txBody>
                  <a:tcPr marL="49436" marR="494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3270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Career Exploration and Guidance</a:t>
                      </a:r>
                    </a:p>
                  </a:txBody>
                  <a:tcPr marL="49436" marR="494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6863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Student Support and Student Leadership Development</a:t>
                      </a:r>
                    </a:p>
                  </a:txBody>
                  <a:tcPr marL="49436" marR="494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8861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Industry Partnerships</a:t>
                      </a:r>
                    </a:p>
                  </a:txBody>
                  <a:tcPr marL="49436" marR="494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3270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System Alignment and Coherence</a:t>
                      </a:r>
                    </a:p>
                  </a:txBody>
                  <a:tcPr marL="49436" marR="494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3270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Effective Organizational Design</a:t>
                      </a:r>
                    </a:p>
                  </a:txBody>
                  <a:tcPr marL="49436" marR="494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3270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System Responsiveness to Changing Economic Demands</a:t>
                      </a:r>
                    </a:p>
                  </a:txBody>
                  <a:tcPr marL="49436" marR="494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3270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Skilled Faculty and Professional Development</a:t>
                      </a:r>
                    </a:p>
                  </a:txBody>
                  <a:tcPr marL="49436" marR="494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3270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Evaluation, Accountability and Continuous Improvement</a:t>
                      </a:r>
                    </a:p>
                  </a:txBody>
                  <a:tcPr marL="49436" marR="494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3270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CTE Promotion, Outreach and Communication</a:t>
                      </a:r>
                    </a:p>
                  </a:txBody>
                  <a:tcPr marL="49436" marR="494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2824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51840"/>
          </a:xfrm>
        </p:spPr>
        <p:txBody>
          <a:bodyPr/>
          <a:lstStyle/>
          <a:p>
            <a:r>
              <a:rPr lang="en-US" dirty="0" smtClean="0"/>
              <a:t>College and Career Readiness Indicator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324" y="1184335"/>
            <a:ext cx="10090015" cy="5506642"/>
          </a:xfrm>
        </p:spPr>
      </p:pic>
    </p:spTree>
    <p:extLst>
      <p:ext uri="{BB962C8B-B14F-4D97-AF65-F5344CB8AC3E}">
        <p14:creationId xmlns:p14="http://schemas.microsoft.com/office/powerpoint/2010/main" val="416916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Labor Market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00997"/>
            <a:ext cx="8596668" cy="4540366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 smtClean="0">
                <a:hlinkClick r:id="rId2"/>
              </a:rPr>
              <a:t>San Diego Workforce Partnership</a:t>
            </a:r>
          </a:p>
          <a:p>
            <a:r>
              <a:rPr lang="en-US" sz="3200" dirty="0" smtClean="0">
                <a:hlinkClick r:id="rId2"/>
              </a:rPr>
              <a:t>www.Workforce.org/reports</a:t>
            </a:r>
            <a:endParaRPr lang="en-US" sz="3200" dirty="0" smtClean="0"/>
          </a:p>
          <a:p>
            <a:r>
              <a:rPr lang="en-US" sz="3200" dirty="0" smtClean="0">
                <a:hlinkClick r:id="rId3"/>
              </a:rPr>
              <a:t>http://Lmi.workforce.org</a:t>
            </a:r>
            <a:r>
              <a:rPr lang="en-US" sz="3200" dirty="0" smtClean="0"/>
              <a:t>	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5387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a robust pathway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416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68055"/>
          </a:xfrm>
        </p:spPr>
        <p:txBody>
          <a:bodyPr>
            <a:noAutofit/>
          </a:bodyPr>
          <a:lstStyle/>
          <a:p>
            <a:r>
              <a:rPr lang="en-US" sz="4400" dirty="0" smtClean="0"/>
              <a:t>Pathway Development &amp; Enhancement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1991638"/>
            <a:ext cx="9604587" cy="438411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Integration with </a:t>
            </a:r>
            <a:r>
              <a:rPr lang="en-US" sz="4000" dirty="0" smtClean="0"/>
              <a:t>core academics</a:t>
            </a:r>
          </a:p>
          <a:p>
            <a:r>
              <a:rPr lang="en-US" sz="4000" dirty="0" smtClean="0"/>
              <a:t>Work-Based Learning</a:t>
            </a:r>
          </a:p>
          <a:p>
            <a:r>
              <a:rPr lang="en-US" sz="4000" dirty="0" smtClean="0"/>
              <a:t>Support &amp; </a:t>
            </a:r>
            <a:r>
              <a:rPr lang="en-US" sz="4000" dirty="0" smtClean="0"/>
              <a:t>Transitions</a:t>
            </a:r>
            <a:endParaRPr lang="en-US" sz="4000" dirty="0" smtClean="0"/>
          </a:p>
          <a:p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7669" y="5813036"/>
            <a:ext cx="2371595" cy="929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4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68055"/>
          </a:xfrm>
        </p:spPr>
        <p:txBody>
          <a:bodyPr>
            <a:noAutofit/>
          </a:bodyPr>
          <a:lstStyle/>
          <a:p>
            <a:r>
              <a:rPr lang="en-US" sz="4400" dirty="0" smtClean="0"/>
              <a:t>Pathway Development &amp; Enhancement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1991638"/>
            <a:ext cx="9604587" cy="438411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What are your goals for your pathway?</a:t>
            </a:r>
          </a:p>
          <a:p>
            <a:r>
              <a:rPr lang="en-US" sz="3600" dirty="0" smtClean="0"/>
              <a:t>Recruitment &amp; Marketing</a:t>
            </a:r>
          </a:p>
          <a:p>
            <a:r>
              <a:rPr lang="en-US" sz="3600" dirty="0" smtClean="0"/>
              <a:t>Finding and Sharing </a:t>
            </a:r>
            <a:r>
              <a:rPr lang="en-US" sz="3600" dirty="0" smtClean="0"/>
              <a:t>Best-Practices </a:t>
            </a:r>
          </a:p>
          <a:p>
            <a:endParaRPr lang="en-US" sz="3200" dirty="0" smtClean="0"/>
          </a:p>
          <a:p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7669" y="5813036"/>
            <a:ext cx="2371595" cy="929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892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68055"/>
          </a:xfrm>
        </p:spPr>
        <p:txBody>
          <a:bodyPr>
            <a:noAutofit/>
          </a:bodyPr>
          <a:lstStyle/>
          <a:p>
            <a:r>
              <a:rPr lang="en-US" sz="4400" dirty="0" smtClean="0"/>
              <a:t>Enhancing your courses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90805"/>
            <a:ext cx="8596668" cy="4450557"/>
          </a:xfrm>
        </p:spPr>
        <p:txBody>
          <a:bodyPr>
            <a:normAutofit fontScale="92500" lnSpcReduction="20000"/>
          </a:bodyPr>
          <a:lstStyle/>
          <a:p>
            <a:r>
              <a:rPr lang="en-US" sz="3200" dirty="0" smtClean="0"/>
              <a:t>The goal of a pathway is to prepare a student for the future.</a:t>
            </a:r>
          </a:p>
          <a:p>
            <a:pPr lvl="1"/>
            <a:r>
              <a:rPr lang="en-US" sz="3000" dirty="0" smtClean="0"/>
              <a:t>Contextualized and Project Based Learning</a:t>
            </a:r>
          </a:p>
          <a:p>
            <a:pPr lvl="1"/>
            <a:r>
              <a:rPr lang="en-US" sz="3000" dirty="0" smtClean="0"/>
              <a:t>Career Exploration</a:t>
            </a:r>
          </a:p>
          <a:p>
            <a:pPr lvl="1"/>
            <a:r>
              <a:rPr lang="en-US" sz="3000" dirty="0" smtClean="0"/>
              <a:t>Career Preparation</a:t>
            </a:r>
          </a:p>
          <a:p>
            <a:pPr lvl="1"/>
            <a:r>
              <a:rPr lang="en-US" sz="3000" dirty="0" smtClean="0"/>
              <a:t>Essential Skills</a:t>
            </a:r>
          </a:p>
          <a:p>
            <a:pPr lvl="1"/>
            <a:r>
              <a:rPr lang="en-US" sz="3000" dirty="0" smtClean="0"/>
              <a:t>Work-Based Learning</a:t>
            </a:r>
          </a:p>
          <a:p>
            <a:pPr lvl="1"/>
            <a:r>
              <a:rPr lang="en-US" sz="3000" dirty="0" smtClean="0"/>
              <a:t>Resume Building</a:t>
            </a:r>
          </a:p>
          <a:p>
            <a:pPr lvl="1"/>
            <a:r>
              <a:rPr lang="en-US" sz="3000" dirty="0" smtClean="0"/>
              <a:t>Long Term Pathway Planning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7669" y="5813036"/>
            <a:ext cx="2371595" cy="929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34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18159"/>
          </a:xfrm>
        </p:spPr>
        <p:txBody>
          <a:bodyPr/>
          <a:lstStyle/>
          <a:p>
            <a:r>
              <a:rPr lang="en-US" dirty="0" smtClean="0"/>
              <a:t>Next Steps </a:t>
            </a:r>
            <a:r>
              <a:rPr lang="en-US" dirty="0" smtClean="0"/>
              <a:t>– Pathway Development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327759"/>
            <a:ext cx="8596668" cy="5135671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Site Level </a:t>
            </a:r>
          </a:p>
          <a:p>
            <a:pPr lvl="1"/>
            <a:r>
              <a:rPr lang="en-US" sz="3000" dirty="0"/>
              <a:t>W</a:t>
            </a:r>
            <a:r>
              <a:rPr lang="en-US" sz="3000" dirty="0" smtClean="0"/>
              <a:t>hat do you, your team and your admin need to do to accomplish your next steps</a:t>
            </a:r>
            <a:r>
              <a:rPr lang="en-US" sz="3000" dirty="0" smtClean="0"/>
              <a:t>?</a:t>
            </a:r>
            <a:endParaRPr lang="en-US" sz="2600" dirty="0" smtClean="0"/>
          </a:p>
          <a:p>
            <a:r>
              <a:rPr lang="en-US" sz="3200" dirty="0" smtClean="0"/>
              <a:t>District Level</a:t>
            </a:r>
          </a:p>
          <a:p>
            <a:pPr lvl="1"/>
            <a:r>
              <a:rPr lang="en-US" sz="3000" dirty="0" smtClean="0"/>
              <a:t>What support do you need from your CTE or C&amp;I department at the district?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7669" y="5813036"/>
            <a:ext cx="2371595" cy="929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39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68055"/>
          </a:xfrm>
        </p:spPr>
        <p:txBody>
          <a:bodyPr>
            <a:noAutofit/>
          </a:bodyPr>
          <a:lstStyle/>
          <a:p>
            <a:r>
              <a:rPr lang="en-US" sz="4400" dirty="0" smtClean="0"/>
              <a:t>Stand if you are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60320" y="1440493"/>
            <a:ext cx="7285138" cy="4600869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Teacher</a:t>
            </a:r>
          </a:p>
          <a:p>
            <a:r>
              <a:rPr lang="en-US" sz="3600" dirty="0" smtClean="0"/>
              <a:t>Counselor</a:t>
            </a:r>
          </a:p>
          <a:p>
            <a:r>
              <a:rPr lang="en-US" sz="3600" dirty="0" smtClean="0"/>
              <a:t>Site Admin</a:t>
            </a:r>
          </a:p>
          <a:p>
            <a:r>
              <a:rPr lang="en-US" sz="3600" dirty="0" smtClean="0"/>
              <a:t>TOSA</a:t>
            </a:r>
          </a:p>
          <a:p>
            <a:r>
              <a:rPr lang="en-US" sz="3600" dirty="0" smtClean="0"/>
              <a:t>District Admin</a:t>
            </a:r>
          </a:p>
          <a:p>
            <a:r>
              <a:rPr lang="en-US" sz="3600" dirty="0" smtClean="0"/>
              <a:t>Other</a:t>
            </a:r>
            <a:endParaRPr lang="en-US" sz="3600" dirty="0" smtClean="0"/>
          </a:p>
          <a:p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7669" y="5813036"/>
            <a:ext cx="2371595" cy="929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409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18159"/>
          </a:xfrm>
        </p:spPr>
        <p:txBody>
          <a:bodyPr/>
          <a:lstStyle/>
          <a:p>
            <a:r>
              <a:rPr lang="en-US" dirty="0" smtClean="0"/>
              <a:t>Next Steps – </a:t>
            </a:r>
            <a:r>
              <a:rPr lang="en-US" dirty="0" smtClean="0"/>
              <a:t>HASPI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327759"/>
            <a:ext cx="8596668" cy="5415206"/>
          </a:xfrm>
        </p:spPr>
        <p:txBody>
          <a:bodyPr>
            <a:normAutofit/>
          </a:bodyPr>
          <a:lstStyle/>
          <a:p>
            <a:r>
              <a:rPr lang="en-US" sz="3200" dirty="0" smtClean="0"/>
              <a:t>Quick Start Guides</a:t>
            </a:r>
          </a:p>
          <a:p>
            <a:r>
              <a:rPr lang="en-US" sz="3200" dirty="0" smtClean="0"/>
              <a:t>Implementation of Labs</a:t>
            </a:r>
          </a:p>
          <a:p>
            <a:r>
              <a:rPr lang="en-US" sz="3200" dirty="0" smtClean="0"/>
              <a:t>Consideration of Course Naming/Coding</a:t>
            </a:r>
            <a:endParaRPr lang="en-US" sz="3200" dirty="0"/>
          </a:p>
          <a:p>
            <a:r>
              <a:rPr lang="en-US" sz="3200" dirty="0" smtClean="0"/>
              <a:t>Curriculum Support</a:t>
            </a:r>
          </a:p>
          <a:p>
            <a:pPr lvl="1"/>
            <a:r>
              <a:rPr lang="en-US" sz="2800" dirty="0" err="1" smtClean="0"/>
              <a:t>Darci</a:t>
            </a:r>
            <a:r>
              <a:rPr lang="en-US" sz="2800" dirty="0" smtClean="0"/>
              <a:t> Kimball</a:t>
            </a:r>
          </a:p>
          <a:p>
            <a:r>
              <a:rPr lang="en-US" sz="3200" dirty="0" smtClean="0"/>
              <a:t>Industry Connections</a:t>
            </a:r>
          </a:p>
          <a:p>
            <a:pPr lvl="1"/>
            <a:r>
              <a:rPr lang="en-US" sz="2800" dirty="0" smtClean="0"/>
              <a:t>Heather Cavazos</a:t>
            </a:r>
          </a:p>
          <a:p>
            <a:pPr marL="57150" indent="0">
              <a:buNone/>
            </a:pPr>
            <a:r>
              <a:rPr lang="en-US" sz="3000" dirty="0" smtClean="0"/>
              <a:t>*See handout for contact info</a:t>
            </a:r>
            <a:endParaRPr lang="en-US" sz="30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7669" y="5813036"/>
            <a:ext cx="2371595" cy="929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95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95178" y="609600"/>
            <a:ext cx="5578824" cy="718159"/>
          </a:xfrm>
        </p:spPr>
        <p:txBody>
          <a:bodyPr/>
          <a:lstStyle/>
          <a:p>
            <a:r>
              <a:rPr lang="en-US" dirty="0" smtClean="0"/>
              <a:t>Thankyou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327759"/>
            <a:ext cx="8596668" cy="4713603"/>
          </a:xfrm>
        </p:spPr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smtClean="0"/>
              <a:t>Jewyl Clarke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smtClean="0"/>
              <a:t>Career Pathways Specialist</a:t>
            </a:r>
            <a:endParaRPr lang="en-US" sz="2800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smtClean="0"/>
              <a:t>San Diego County Office of Education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smtClean="0">
                <a:hlinkClick r:id="rId3"/>
              </a:rPr>
              <a:t>Jewyl.Clarke@sdcoe.net</a:t>
            </a:r>
            <a:endParaRPr lang="en-US" sz="2800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smtClean="0"/>
              <a:t>858-292-3758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smtClean="0"/>
              <a:t>Website: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smtClean="0">
                <a:hlinkClick r:id="rId4"/>
              </a:rPr>
              <a:t>www.sdcoe.net/lls/cte</a:t>
            </a:r>
            <a:r>
              <a:rPr lang="en-US" sz="2800" dirty="0" smtClean="0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7669" y="5813036"/>
            <a:ext cx="2371595" cy="929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138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68055"/>
          </a:xfrm>
        </p:spPr>
        <p:txBody>
          <a:bodyPr>
            <a:noAutofit/>
          </a:bodyPr>
          <a:lstStyle/>
          <a:p>
            <a:r>
              <a:rPr lang="en-US" sz="4400" dirty="0" smtClean="0"/>
              <a:t>Introduction to HASPI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440493"/>
            <a:ext cx="9168124" cy="4600869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Spearheaded </a:t>
            </a:r>
            <a:r>
              <a:rPr lang="en-US" sz="3200" dirty="0" smtClean="0"/>
              <a:t>by SB1070 Regional Pathways and San Diego Health Workforce Initiative (HWI) out of Grossmont college</a:t>
            </a:r>
            <a:endParaRPr lang="en-US" sz="3200" dirty="0" smtClean="0"/>
          </a:p>
          <a:p>
            <a:r>
              <a:rPr lang="en-US" sz="3200" dirty="0" smtClean="0"/>
              <a:t>Growth – Free HASPI Curriculum modules are used throughout the state, nation and </a:t>
            </a:r>
            <a:r>
              <a:rPr lang="en-US" sz="3200" dirty="0" smtClean="0"/>
              <a:t>world</a:t>
            </a:r>
            <a:endParaRPr lang="en-US" sz="32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7669" y="5813036"/>
            <a:ext cx="2371595" cy="929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504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68055"/>
          </a:xfrm>
        </p:spPr>
        <p:txBody>
          <a:bodyPr>
            <a:noAutofit/>
          </a:bodyPr>
          <a:lstStyle/>
          <a:p>
            <a:r>
              <a:rPr lang="en-US" sz="4400" dirty="0" smtClean="0"/>
              <a:t>HASPI Subject Matter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440493"/>
            <a:ext cx="9168124" cy="5123145"/>
          </a:xfrm>
        </p:spPr>
        <p:txBody>
          <a:bodyPr>
            <a:normAutofit fontScale="92500"/>
          </a:bodyPr>
          <a:lstStyle/>
          <a:p>
            <a:r>
              <a:rPr lang="en-US" sz="3200" dirty="0" smtClean="0"/>
              <a:t>Medical Biology, Medical Chemistry, Anatomy/Physiology Labs</a:t>
            </a:r>
          </a:p>
          <a:p>
            <a:r>
              <a:rPr lang="en-US" sz="3200" dirty="0" smtClean="0"/>
              <a:t>Medical English, Medical Math Curriculum Modules</a:t>
            </a:r>
          </a:p>
          <a:p>
            <a:r>
              <a:rPr lang="en-US" sz="3200" dirty="0" smtClean="0"/>
              <a:t>Medical Middle School Life, Earth and Physical Science modules</a:t>
            </a:r>
          </a:p>
          <a:p>
            <a:r>
              <a:rPr lang="en-US" sz="3200" dirty="0" smtClean="0"/>
              <a:t>These courses integrate very well with Healthcare, Biotech or Sports Medicine CTE Courses in the Health Science and Medical Technology Industry Sector, or with LL or PLTW Biomedical sciences pathways.</a:t>
            </a:r>
          </a:p>
          <a:p>
            <a:endParaRPr lang="en-US" sz="3200" dirty="0" smtClean="0"/>
          </a:p>
          <a:p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7669" y="5813036"/>
            <a:ext cx="2371595" cy="929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194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68055"/>
          </a:xfrm>
        </p:spPr>
        <p:txBody>
          <a:bodyPr>
            <a:noAutofit/>
          </a:bodyPr>
          <a:lstStyle/>
          <a:p>
            <a:r>
              <a:rPr lang="en-US" sz="4400" dirty="0" smtClean="0"/>
              <a:t>HASPI Resources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440493"/>
            <a:ext cx="9168124" cy="5123145"/>
          </a:xfrm>
        </p:spPr>
        <p:txBody>
          <a:bodyPr>
            <a:normAutofit/>
          </a:bodyPr>
          <a:lstStyle/>
          <a:p>
            <a:r>
              <a:rPr lang="en-US" sz="3200" dirty="0" smtClean="0">
                <a:hlinkClick r:id="rId2"/>
              </a:rPr>
              <a:t>www.HASPI.org</a:t>
            </a:r>
            <a:endParaRPr lang="en-US" sz="3200" dirty="0" smtClean="0"/>
          </a:p>
          <a:p>
            <a:pPr lvl="1"/>
            <a:r>
              <a:rPr lang="en-US" sz="3000" dirty="0" smtClean="0"/>
              <a:t>Curriculum modules are FREE, you just need to register to get the password.</a:t>
            </a:r>
          </a:p>
          <a:p>
            <a:r>
              <a:rPr lang="en-US" sz="3200" dirty="0" smtClean="0">
                <a:hlinkClick r:id="rId3"/>
              </a:rPr>
              <a:t>www.CareerAcademics.org</a:t>
            </a:r>
            <a:endParaRPr lang="en-US" sz="3200" dirty="0" smtClean="0"/>
          </a:p>
          <a:p>
            <a:pPr lvl="1"/>
            <a:r>
              <a:rPr lang="en-US" sz="3000" dirty="0" smtClean="0"/>
              <a:t>Essential skills rubrics, Work-Based Learning curriculum and curriculum supporting other sectors.</a:t>
            </a:r>
          </a:p>
          <a:p>
            <a:endParaRPr lang="en-US" sz="3200" dirty="0" smtClean="0"/>
          </a:p>
          <a:p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7669" y="5813036"/>
            <a:ext cx="2371595" cy="929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743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3463"/>
            <a:ext cx="12051085" cy="5987441"/>
          </a:xfrm>
        </p:spPr>
      </p:pic>
    </p:spTree>
    <p:extLst>
      <p:ext uri="{BB962C8B-B14F-4D97-AF65-F5344CB8AC3E}">
        <p14:creationId xmlns:p14="http://schemas.microsoft.com/office/powerpoint/2010/main" val="524216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69" y="394619"/>
            <a:ext cx="11544034" cy="5609829"/>
          </a:xfrm>
        </p:spPr>
      </p:pic>
    </p:spTree>
    <p:extLst>
      <p:ext uri="{BB962C8B-B14F-4D97-AF65-F5344CB8AC3E}">
        <p14:creationId xmlns:p14="http://schemas.microsoft.com/office/powerpoint/2010/main" val="373385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68055"/>
          </a:xfrm>
        </p:spPr>
        <p:txBody>
          <a:bodyPr>
            <a:noAutofit/>
          </a:bodyPr>
          <a:lstStyle/>
          <a:p>
            <a:r>
              <a:rPr lang="en-US" sz="3200" dirty="0" smtClean="0"/>
              <a:t>Driving Questions for Pathway Development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440493"/>
            <a:ext cx="9168124" cy="4600869"/>
          </a:xfrm>
        </p:spPr>
        <p:txBody>
          <a:bodyPr>
            <a:normAutofit/>
          </a:bodyPr>
          <a:lstStyle/>
          <a:p>
            <a:r>
              <a:rPr lang="en-US" sz="3200" dirty="0" smtClean="0"/>
              <a:t>How often should students experience direct career connections to their high school learning experience?</a:t>
            </a:r>
            <a:endParaRPr lang="en-US" sz="3200" dirty="0"/>
          </a:p>
          <a:p>
            <a:r>
              <a:rPr lang="en-US" sz="3200" dirty="0" smtClean="0"/>
              <a:t>How do we prepare students for success in high wage, high growth jobs?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7669" y="5813036"/>
            <a:ext cx="2371595" cy="929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463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34652"/>
            <a:ext cx="8596668" cy="668055"/>
          </a:xfrm>
        </p:spPr>
        <p:txBody>
          <a:bodyPr>
            <a:noAutofit/>
          </a:bodyPr>
          <a:lstStyle/>
          <a:p>
            <a:r>
              <a:rPr lang="en-US" sz="4400" dirty="0" smtClean="0"/>
              <a:t>Program of Study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440493"/>
            <a:ext cx="8596668" cy="4600869"/>
          </a:xfrm>
        </p:spPr>
        <p:txBody>
          <a:bodyPr>
            <a:normAutofit/>
          </a:bodyPr>
          <a:lstStyle/>
          <a:p>
            <a:r>
              <a:rPr lang="en-US" sz="3200" dirty="0" smtClean="0"/>
              <a:t>Clarify pathway information or pathway plan</a:t>
            </a:r>
          </a:p>
          <a:p>
            <a:r>
              <a:rPr lang="en-US" sz="3200" dirty="0" smtClean="0"/>
              <a:t>Identify teachers and sequence</a:t>
            </a:r>
          </a:p>
          <a:p>
            <a:r>
              <a:rPr lang="en-US" sz="3200" dirty="0" smtClean="0"/>
              <a:t>Start </a:t>
            </a:r>
            <a:r>
              <a:rPr lang="en-US" sz="3200" dirty="0" smtClean="0"/>
              <a:t>a conversation for support</a:t>
            </a:r>
          </a:p>
          <a:p>
            <a:r>
              <a:rPr lang="en-US" sz="3200" dirty="0" smtClean="0"/>
              <a:t>Use as a tool to improve understanding with your counselors, administration and district</a:t>
            </a:r>
            <a:r>
              <a:rPr lang="en-US" sz="3200" dirty="0" smtClean="0"/>
              <a:t>.</a:t>
            </a:r>
            <a:endParaRPr lang="en-US" sz="3200" dirty="0" smtClean="0"/>
          </a:p>
          <a:p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7669" y="5813036"/>
            <a:ext cx="2371595" cy="929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719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6226</TotalTime>
  <Words>487</Words>
  <Application>Microsoft Macintosh PowerPoint</Application>
  <PresentationFormat>Widescreen</PresentationFormat>
  <Paragraphs>102</Paragraphs>
  <Slides>21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Calibri</vt:lpstr>
      <vt:lpstr>Times New Roman</vt:lpstr>
      <vt:lpstr>Trebuchet MS</vt:lpstr>
      <vt:lpstr>Wingdings 3</vt:lpstr>
      <vt:lpstr>Arial</vt:lpstr>
      <vt:lpstr>Facet</vt:lpstr>
      <vt:lpstr>Introduction to HASPI Expanding your Pathway</vt:lpstr>
      <vt:lpstr>Stand if you are</vt:lpstr>
      <vt:lpstr>Introduction to HASPI</vt:lpstr>
      <vt:lpstr>HASPI Subject Matter</vt:lpstr>
      <vt:lpstr>HASPI Resources</vt:lpstr>
      <vt:lpstr>PowerPoint Presentation</vt:lpstr>
      <vt:lpstr>PowerPoint Presentation</vt:lpstr>
      <vt:lpstr>Driving Questions for Pathway Development</vt:lpstr>
      <vt:lpstr>Program of Study</vt:lpstr>
      <vt:lpstr>Stakeholders to consider</vt:lpstr>
      <vt:lpstr>Resources to Consider when Developing and Expanding a pathway</vt:lpstr>
      <vt:lpstr>11 Elements of a High Quality Pathway Self Study</vt:lpstr>
      <vt:lpstr>College and Career Readiness Indicator</vt:lpstr>
      <vt:lpstr>Labor Market Information</vt:lpstr>
      <vt:lpstr>Creating a robust pathway</vt:lpstr>
      <vt:lpstr>Pathway Development &amp; Enhancement</vt:lpstr>
      <vt:lpstr>Pathway Development &amp; Enhancement</vt:lpstr>
      <vt:lpstr>Enhancing your courses</vt:lpstr>
      <vt:lpstr>Next Steps – Pathway Development  </vt:lpstr>
      <vt:lpstr>Next Steps – HASPI</vt:lpstr>
      <vt:lpstr>Thankyou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Enhancing your Pathway</dc:title>
  <dc:creator>Jewyl Clarke</dc:creator>
  <cp:lastModifiedBy>Jewyl Clarke</cp:lastModifiedBy>
  <cp:revision>20</cp:revision>
  <dcterms:created xsi:type="dcterms:W3CDTF">2016-08-24T18:44:45Z</dcterms:created>
  <dcterms:modified xsi:type="dcterms:W3CDTF">2017-10-17T04:17:15Z</dcterms:modified>
</cp:coreProperties>
</file>