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312" r:id="rId3"/>
    <p:sldId id="259" r:id="rId4"/>
    <p:sldId id="265" r:id="rId5"/>
    <p:sldId id="301" r:id="rId6"/>
    <p:sldId id="266" r:id="rId7"/>
    <p:sldId id="264" r:id="rId8"/>
    <p:sldId id="261" r:id="rId9"/>
    <p:sldId id="302" r:id="rId10"/>
    <p:sldId id="311" r:id="rId11"/>
    <p:sldId id="310" r:id="rId12"/>
    <p:sldId id="317" r:id="rId13"/>
    <p:sldId id="306" r:id="rId14"/>
    <p:sldId id="316" r:id="rId15"/>
    <p:sldId id="303" r:id="rId16"/>
    <p:sldId id="318" r:id="rId17"/>
    <p:sldId id="313" r:id="rId18"/>
    <p:sldId id="314" r:id="rId19"/>
    <p:sldId id="315" r:id="rId20"/>
    <p:sldId id="319" r:id="rId21"/>
    <p:sldId id="30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60" d="100"/>
          <a:sy n="60" d="100"/>
        </p:scale>
        <p:origin x="105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35847-7B6C-4779-9FB6-DD9224A104FB}" type="datetimeFigureOut">
              <a:rPr lang="en-US" smtClean="0"/>
              <a:t>10/15/2018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A6881-F810-48F7-A987-64EDF33E672C}" type="slidenum">
              <a:rPr lang="en-US" smtClean="0"/>
              <a:t>‹#›</a:t>
            </a:fld>
            <a:endParaRPr lang="en-US"/>
          </a:p>
        </p:txBody>
      </p:sp>
    </p:spTree>
    <p:extLst>
      <p:ext uri="{BB962C8B-B14F-4D97-AF65-F5344CB8AC3E}">
        <p14:creationId xmlns:p14="http://schemas.microsoft.com/office/powerpoint/2010/main" val="1483446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FE79-E788-4A5C-8ADF-85A82829DB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E2E09-B141-4273-A6DE-2C5BC3EC6DF1}"/>
              </a:ext>
            </a:extLst>
          </p:cNvPr>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4" name="Footer Placeholder 3">
            <a:extLst>
              <a:ext uri="{FF2B5EF4-FFF2-40B4-BE49-F238E27FC236}">
                <a16:creationId xmlns:a16="http://schemas.microsoft.com/office/drawing/2014/main" id="{AE8BAD85-0323-4F85-952A-38983605CA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A19BAA-A15C-4B15-A33D-1E7F2D1FD64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539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descr="A close up of a logo&#10;&#10;Description generated with very high confidence">
            <a:extLst>
              <a:ext uri="{FF2B5EF4-FFF2-40B4-BE49-F238E27FC236}">
                <a16:creationId xmlns:a16="http://schemas.microsoft.com/office/drawing/2014/main" id="{01D63557-B24A-4C18-8F35-F15385E8A4A9}"/>
              </a:ext>
            </a:extLst>
          </p:cNvPr>
          <p:cNvPicPr>
            <a:picLocks noChangeAspect="1"/>
          </p:cNvPicPr>
          <p:nvPr userDrawn="1"/>
        </p:nvPicPr>
        <p:blipFill>
          <a:blip r:embed="rId2"/>
          <a:stretch>
            <a:fillRect/>
          </a:stretch>
        </p:blipFill>
        <p:spPr>
          <a:xfrm>
            <a:off x="-890249" y="4000500"/>
            <a:ext cx="4267247" cy="3297115"/>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68" r:id="rId5"/>
    <p:sldLayoutId id="2147483653" r:id="rId6"/>
    <p:sldLayoutId id="2147483654" r:id="rId7"/>
    <p:sldLayoutId id="2147483655" r:id="rId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Look at Sierra Leone to Inspire Global Thinking</a:t>
            </a:r>
            <a:endParaRPr lang="en-US" dirty="0"/>
          </a:p>
        </p:txBody>
      </p:sp>
      <p:sp>
        <p:nvSpPr>
          <p:cNvPr id="3" name="Subtitle 2">
            <a:extLst>
              <a:ext uri="{FF2B5EF4-FFF2-40B4-BE49-F238E27FC236}">
                <a16:creationId xmlns:a16="http://schemas.microsoft.com/office/drawing/2014/main" id="{7306E175-18BC-4D2F-939C-7D83B8F6C134}"/>
              </a:ext>
            </a:extLst>
          </p:cNvPr>
          <p:cNvSpPr>
            <a:spLocks noGrp="1"/>
          </p:cNvSpPr>
          <p:nvPr>
            <p:ph type="subTitle" idx="1"/>
          </p:nvPr>
        </p:nvSpPr>
        <p:spPr>
          <a:xfrm>
            <a:off x="5712681" y="5148112"/>
            <a:ext cx="3561322" cy="1096899"/>
          </a:xfrm>
        </p:spPr>
        <p:txBody>
          <a:bodyPr>
            <a:normAutofit/>
          </a:bodyPr>
          <a:lstStyle/>
          <a:p>
            <a:r>
              <a:rPr lang="en-US" sz="2800" dirty="0" smtClean="0">
                <a:solidFill>
                  <a:srgbClr val="C00000"/>
                </a:solidFill>
              </a:rPr>
              <a:t>Joanie Seacrist</a:t>
            </a:r>
          </a:p>
          <a:p>
            <a:r>
              <a:rPr lang="en-US" sz="2800" dirty="0" smtClean="0">
                <a:solidFill>
                  <a:srgbClr val="C00000"/>
                </a:solidFill>
              </a:rPr>
              <a:t>Marla Seacrist</a:t>
            </a:r>
            <a:endParaRPr lang="en-US" sz="2800" dirty="0">
              <a:solidFill>
                <a:srgbClr val="C00000"/>
              </a:solidFill>
            </a:endParaRPr>
          </a:p>
        </p:txBody>
      </p:sp>
      <p:pic>
        <p:nvPicPr>
          <p:cNvPr id="7" name="Picture 6" descr="A close up of a logo&#10;&#10;Description generated with very high confidence">
            <a:extLst>
              <a:ext uri="{FF2B5EF4-FFF2-40B4-BE49-F238E27FC236}">
                <a16:creationId xmlns:a16="http://schemas.microsoft.com/office/drawing/2014/main" id="{01D63557-B24A-4C18-8F35-F15385E8A4A9}"/>
              </a:ext>
            </a:extLst>
          </p:cNvPr>
          <p:cNvPicPr>
            <a:picLocks noChangeAspect="1"/>
          </p:cNvPicPr>
          <p:nvPr/>
        </p:nvPicPr>
        <p:blipFill>
          <a:blip r:embed="rId2"/>
          <a:stretch>
            <a:fillRect/>
          </a:stretch>
        </p:blipFill>
        <p:spPr>
          <a:xfrm>
            <a:off x="-890249" y="4000500"/>
            <a:ext cx="4267247" cy="3297115"/>
          </a:xfrm>
          <a:prstGeom prst="rect">
            <a:avLst/>
          </a:prstGeom>
        </p:spPr>
      </p:pic>
    </p:spTree>
    <p:extLst>
      <p:ext uri="{BB962C8B-B14F-4D97-AF65-F5344CB8AC3E}">
        <p14:creationId xmlns:p14="http://schemas.microsoft.com/office/powerpoint/2010/main" val="586626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8758"/>
            <a:ext cx="8596668" cy="1320800"/>
          </a:xfrm>
        </p:spPr>
        <p:txBody>
          <a:bodyPr>
            <a:noAutofit/>
          </a:bodyPr>
          <a:lstStyle/>
          <a:p>
            <a:r>
              <a:rPr lang="en-US" sz="5000" dirty="0" smtClean="0"/>
              <a:t>Other Issues That Contribute to Maternal Mortality</a:t>
            </a:r>
            <a:endParaRPr lang="en-US" sz="5000" dirty="0"/>
          </a:p>
        </p:txBody>
      </p:sp>
      <p:sp>
        <p:nvSpPr>
          <p:cNvPr id="3" name="Content Placeholder 2"/>
          <p:cNvSpPr>
            <a:spLocks noGrp="1"/>
          </p:cNvSpPr>
          <p:nvPr>
            <p:ph idx="1"/>
          </p:nvPr>
        </p:nvSpPr>
        <p:spPr>
          <a:xfrm>
            <a:off x="677334" y="2101515"/>
            <a:ext cx="5109512" cy="4651981"/>
          </a:xfrm>
        </p:spPr>
        <p:txBody>
          <a:bodyPr>
            <a:noAutofit/>
          </a:bodyPr>
          <a:lstStyle/>
          <a:p>
            <a:r>
              <a:rPr lang="en-US" sz="2400" dirty="0" smtClean="0"/>
              <a:t>Poor roads</a:t>
            </a:r>
          </a:p>
          <a:p>
            <a:r>
              <a:rPr lang="en-US" sz="2400" dirty="0" smtClean="0"/>
              <a:t>Unclean water</a:t>
            </a:r>
          </a:p>
          <a:p>
            <a:r>
              <a:rPr lang="en-US" sz="2400" dirty="0" smtClean="0"/>
              <a:t>Transportation</a:t>
            </a:r>
          </a:p>
          <a:p>
            <a:r>
              <a:rPr lang="en-US" sz="2400" dirty="0" smtClean="0"/>
              <a:t>Legislation (protection acts)</a:t>
            </a:r>
          </a:p>
          <a:p>
            <a:r>
              <a:rPr lang="en-US" sz="2400" dirty="0" smtClean="0"/>
              <a:t>Corrupt government</a:t>
            </a:r>
          </a:p>
          <a:p>
            <a:r>
              <a:rPr lang="en-US" sz="2400" dirty="0" smtClean="0"/>
              <a:t>Superstition (tribal beliefs)</a:t>
            </a:r>
          </a:p>
          <a:p>
            <a:r>
              <a:rPr lang="en-US" sz="2400" dirty="0" err="1" smtClean="0"/>
              <a:t>Cheifdom</a:t>
            </a:r>
            <a:r>
              <a:rPr lang="en-US" sz="2400" dirty="0" smtClean="0"/>
              <a:t> structure</a:t>
            </a:r>
          </a:p>
          <a:p>
            <a:r>
              <a:rPr lang="en-US" sz="2400" dirty="0" smtClean="0"/>
              <a:t>Inadequate education system</a:t>
            </a:r>
          </a:p>
          <a:p>
            <a:r>
              <a:rPr lang="en-US" sz="2400" dirty="0" smtClean="0"/>
              <a:t>Severe poverty</a:t>
            </a:r>
          </a:p>
        </p:txBody>
      </p:sp>
      <p:pic>
        <p:nvPicPr>
          <p:cNvPr id="5" name="Picture 4"/>
          <p:cNvPicPr/>
          <p:nvPr/>
        </p:nvPicPr>
        <p:blipFill>
          <a:blip r:embed="rId2" cstate="print"/>
          <a:srcRect/>
          <a:stretch>
            <a:fillRect/>
          </a:stretch>
        </p:blipFill>
        <p:spPr bwMode="auto">
          <a:xfrm>
            <a:off x="8454189" y="3914273"/>
            <a:ext cx="3539958" cy="2726928"/>
          </a:xfrm>
          <a:prstGeom prst="rect">
            <a:avLst/>
          </a:prstGeom>
          <a:noFill/>
          <a:ln w="9525">
            <a:noFill/>
            <a:miter lim="800000"/>
            <a:headEnd/>
            <a:tailEnd/>
          </a:ln>
          <a:effec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4189" y="1187116"/>
            <a:ext cx="3539958" cy="2573588"/>
          </a:xfrm>
          <a:prstGeom prst="rect">
            <a:avLst/>
          </a:prstGeom>
          <a:noFill/>
          <a:ln>
            <a:noFill/>
          </a:ln>
        </p:spPr>
      </p:pic>
    </p:spTree>
    <p:extLst>
      <p:ext uri="{BB962C8B-B14F-4D97-AF65-F5344CB8AC3E}">
        <p14:creationId xmlns:p14="http://schemas.microsoft.com/office/powerpoint/2010/main" val="1113473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err="1" smtClean="0">
                <a:solidFill>
                  <a:srgbClr val="C00000"/>
                </a:solidFill>
              </a:rPr>
              <a:t>Hawa’s</a:t>
            </a:r>
            <a:r>
              <a:rPr lang="en-US" sz="6000" dirty="0" smtClean="0">
                <a:solidFill>
                  <a:srgbClr val="C00000"/>
                </a:solidFill>
              </a:rPr>
              <a:t> Hope</a:t>
            </a:r>
            <a:endParaRPr lang="en-US" sz="6000" dirty="0">
              <a:solidFill>
                <a:srgbClr val="C00000"/>
              </a:solidFill>
            </a:endParaRPr>
          </a:p>
        </p:txBody>
      </p:sp>
      <p:sp>
        <p:nvSpPr>
          <p:cNvPr id="3" name="Content Placeholder 2"/>
          <p:cNvSpPr>
            <a:spLocks noGrp="1"/>
          </p:cNvSpPr>
          <p:nvPr>
            <p:ph idx="1"/>
          </p:nvPr>
        </p:nvSpPr>
        <p:spPr/>
        <p:txBody>
          <a:bodyPr>
            <a:normAutofit/>
          </a:bodyPr>
          <a:lstStyle/>
          <a:p>
            <a:r>
              <a:rPr lang="en-US" sz="3200" dirty="0"/>
              <a:t>Our mission is to provide direct support to professional birth attendants through educational events, use of simulation, and one on one mentoring at the bedside, in an effort to reduce the number of women who die in childbirth in Sierra Leone and beyond. </a:t>
            </a:r>
          </a:p>
        </p:txBody>
      </p:sp>
    </p:spTree>
    <p:extLst>
      <p:ext uri="{BB962C8B-B14F-4D97-AF65-F5344CB8AC3E}">
        <p14:creationId xmlns:p14="http://schemas.microsoft.com/office/powerpoint/2010/main" val="2482151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74635" y="1004803"/>
            <a:ext cx="6487695" cy="486577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072"/>
          <a:stretch/>
        </p:blipFill>
        <p:spPr>
          <a:xfrm rot="5400000">
            <a:off x="4027643" y="3795034"/>
            <a:ext cx="3082515" cy="2690489"/>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val="0"/>
              </a:ext>
            </a:extLst>
          </a:blip>
          <a:srcRect t="26475"/>
          <a:stretch/>
        </p:blipFill>
        <p:spPr bwMode="auto">
          <a:xfrm>
            <a:off x="235858" y="193841"/>
            <a:ext cx="5943600" cy="3277507"/>
          </a:xfrm>
          <a:prstGeom prst="rect">
            <a:avLst/>
          </a:prstGeom>
          <a:noFill/>
          <a:ln>
            <a:noFill/>
          </a:ln>
        </p:spPr>
      </p:pic>
    </p:spTree>
    <p:extLst>
      <p:ext uri="{BB962C8B-B14F-4D97-AF65-F5344CB8AC3E}">
        <p14:creationId xmlns:p14="http://schemas.microsoft.com/office/powerpoint/2010/main" val="441566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E1166F38-C65E-4B6E-AFDD-B90E78EC7D45}"/>
              </a:ext>
            </a:extLst>
          </p:cNvPr>
          <p:cNvPicPr>
            <a:picLocks noChangeAspect="1"/>
          </p:cNvPicPr>
          <p:nvPr/>
        </p:nvPicPr>
        <p:blipFill>
          <a:blip r:embed="rId2"/>
          <a:stretch>
            <a:fillRect/>
          </a:stretch>
        </p:blipFill>
        <p:spPr>
          <a:xfrm>
            <a:off x="3270375" y="264097"/>
            <a:ext cx="8737860" cy="5770943"/>
          </a:xfrm>
          <a:prstGeom prst="rect">
            <a:avLst/>
          </a:prstGeom>
        </p:spPr>
      </p:pic>
      <p:sp>
        <p:nvSpPr>
          <p:cNvPr id="4" name="TextBox 3">
            <a:extLst>
              <a:ext uri="{FF2B5EF4-FFF2-40B4-BE49-F238E27FC236}">
                <a16:creationId xmlns:a16="http://schemas.microsoft.com/office/drawing/2014/main" id="{88CC3987-148B-4133-A55D-69C30F009E5A}"/>
              </a:ext>
            </a:extLst>
          </p:cNvPr>
          <p:cNvSpPr txBox="1"/>
          <p:nvPr/>
        </p:nvSpPr>
        <p:spPr>
          <a:xfrm>
            <a:off x="1282549" y="2234317"/>
            <a:ext cx="1987826" cy="1569660"/>
          </a:xfrm>
          <a:prstGeom prst="rect">
            <a:avLst/>
          </a:prstGeom>
          <a:noFill/>
        </p:spPr>
        <p:txBody>
          <a:bodyPr wrap="square" rtlCol="0">
            <a:spAutoFit/>
          </a:bodyPr>
          <a:lstStyle/>
          <a:p>
            <a:r>
              <a:rPr lang="en-US" sz="2400" dirty="0">
                <a:solidFill>
                  <a:srgbClr val="FF0000"/>
                </a:solidFill>
              </a:rPr>
              <a:t>R</a:t>
            </a:r>
            <a:r>
              <a:rPr lang="en-US" sz="2400" dirty="0"/>
              <a:t>eadiness</a:t>
            </a:r>
          </a:p>
          <a:p>
            <a:r>
              <a:rPr lang="en-US" sz="2400" dirty="0">
                <a:solidFill>
                  <a:srgbClr val="FF0000"/>
                </a:solidFill>
              </a:rPr>
              <a:t>R</a:t>
            </a:r>
            <a:r>
              <a:rPr lang="en-US" sz="2400" dirty="0"/>
              <a:t>ecognition</a:t>
            </a:r>
          </a:p>
          <a:p>
            <a:r>
              <a:rPr lang="en-US" sz="2400" dirty="0">
                <a:solidFill>
                  <a:srgbClr val="FF0000"/>
                </a:solidFill>
              </a:rPr>
              <a:t>R</a:t>
            </a:r>
            <a:r>
              <a:rPr lang="en-US" sz="2400" dirty="0"/>
              <a:t>esponse</a:t>
            </a:r>
          </a:p>
          <a:p>
            <a:r>
              <a:rPr lang="en-US" sz="2400" dirty="0">
                <a:solidFill>
                  <a:srgbClr val="FF0000"/>
                </a:solidFill>
              </a:rPr>
              <a:t>R</a:t>
            </a:r>
            <a:r>
              <a:rPr lang="en-US" sz="2400" dirty="0"/>
              <a:t>eporting</a:t>
            </a:r>
          </a:p>
        </p:txBody>
      </p:sp>
      <p:sp>
        <p:nvSpPr>
          <p:cNvPr id="5" name="Title 1">
            <a:extLst>
              <a:ext uri="{FF2B5EF4-FFF2-40B4-BE49-F238E27FC236}">
                <a16:creationId xmlns:a16="http://schemas.microsoft.com/office/drawing/2014/main" id="{A80B364D-B820-4255-B13C-B45764CF6F54}"/>
              </a:ext>
            </a:extLst>
          </p:cNvPr>
          <p:cNvSpPr txBox="1">
            <a:spLocks/>
          </p:cNvSpPr>
          <p:nvPr/>
        </p:nvSpPr>
        <p:spPr>
          <a:xfrm>
            <a:off x="312490" y="376802"/>
            <a:ext cx="3742675" cy="1165751"/>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t>Lessons Learned</a:t>
            </a:r>
          </a:p>
        </p:txBody>
      </p:sp>
    </p:spTree>
    <p:extLst>
      <p:ext uri="{BB962C8B-B14F-4D97-AF65-F5344CB8AC3E}">
        <p14:creationId xmlns:p14="http://schemas.microsoft.com/office/powerpoint/2010/main" val="4280648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62700" y="1011654"/>
            <a:ext cx="6424863" cy="48186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40" y="1012824"/>
            <a:ext cx="6551864" cy="4913898"/>
          </a:xfrm>
          <a:prstGeom prst="rect">
            <a:avLst/>
          </a:prstGeom>
        </p:spPr>
      </p:pic>
    </p:spTree>
    <p:extLst>
      <p:ext uri="{BB962C8B-B14F-4D97-AF65-F5344CB8AC3E}">
        <p14:creationId xmlns:p14="http://schemas.microsoft.com/office/powerpoint/2010/main" val="1831563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163B58-DB5B-4CE8-8034-2A07D73005FE}"/>
              </a:ext>
            </a:extLst>
          </p:cNvPr>
          <p:cNvSpPr txBox="1">
            <a:spLocks/>
          </p:cNvSpPr>
          <p:nvPr/>
        </p:nvSpPr>
        <p:spPr>
          <a:xfrm>
            <a:off x="337802" y="537316"/>
            <a:ext cx="5100472" cy="3200495"/>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t>Building Relationships with Midwifery and Nursing Education</a:t>
            </a:r>
            <a:endParaRPr lang="en-US" sz="5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852" y="1443790"/>
            <a:ext cx="6961728" cy="5221296"/>
          </a:xfrm>
          <a:prstGeom prst="rect">
            <a:avLst/>
          </a:prstGeom>
        </p:spPr>
      </p:pic>
    </p:spTree>
    <p:extLst>
      <p:ext uri="{BB962C8B-B14F-4D97-AF65-F5344CB8AC3E}">
        <p14:creationId xmlns:p14="http://schemas.microsoft.com/office/powerpoint/2010/main" val="1835680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04049" y="970046"/>
            <a:ext cx="6509084" cy="48818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8019" y="970044"/>
            <a:ext cx="6509087" cy="4881816"/>
          </a:xfrm>
          <a:prstGeom prst="rect">
            <a:avLst/>
          </a:prstGeom>
        </p:spPr>
      </p:pic>
    </p:spTree>
    <p:extLst>
      <p:ext uri="{BB962C8B-B14F-4D97-AF65-F5344CB8AC3E}">
        <p14:creationId xmlns:p14="http://schemas.microsoft.com/office/powerpoint/2010/main" val="872394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42737"/>
          </a:xfrm>
        </p:spPr>
        <p:txBody>
          <a:bodyPr>
            <a:normAutofit/>
          </a:bodyPr>
          <a:lstStyle/>
          <a:p>
            <a:r>
              <a:rPr lang="en-US" sz="4200" dirty="0" smtClean="0"/>
              <a:t>Key to the Problem: Education</a:t>
            </a:r>
            <a:endParaRPr lang="en-US" sz="4200" dirty="0"/>
          </a:p>
        </p:txBody>
      </p:sp>
      <p:sp>
        <p:nvSpPr>
          <p:cNvPr id="3" name="Content Placeholder 2"/>
          <p:cNvSpPr>
            <a:spLocks noGrp="1"/>
          </p:cNvSpPr>
          <p:nvPr>
            <p:ph idx="1"/>
          </p:nvPr>
        </p:nvSpPr>
        <p:spPr>
          <a:xfrm>
            <a:off x="677334" y="1652337"/>
            <a:ext cx="8596668" cy="4732421"/>
          </a:xfrm>
        </p:spPr>
        <p:txBody>
          <a:bodyPr>
            <a:normAutofit fontScale="92500"/>
          </a:bodyPr>
          <a:lstStyle/>
          <a:p>
            <a:r>
              <a:rPr lang="en-US" sz="2800" dirty="0" smtClean="0"/>
              <a:t>In Sierra Leone the key is better nursing and midwifery education</a:t>
            </a:r>
          </a:p>
          <a:p>
            <a:r>
              <a:rPr lang="en-US" sz="2800" dirty="0" smtClean="0"/>
              <a:t>In the US, the key is inspiring today’s students to be global thinkers</a:t>
            </a:r>
          </a:p>
          <a:p>
            <a:endParaRPr lang="en-US" sz="2800" dirty="0" smtClean="0"/>
          </a:p>
          <a:p>
            <a:r>
              <a:rPr lang="en-US" sz="2800" dirty="0" smtClean="0"/>
              <a:t>How do we do that?</a:t>
            </a:r>
          </a:p>
          <a:p>
            <a:pPr lvl="1"/>
            <a:r>
              <a:rPr lang="en-US" sz="2800" dirty="0" smtClean="0"/>
              <a:t>Changing the mindset from asking students what they want to be when they grow up to asking them how they would like to contribute to the world, or what problems would they like to solve</a:t>
            </a:r>
          </a:p>
          <a:p>
            <a:endParaRPr lang="en-US" dirty="0"/>
          </a:p>
        </p:txBody>
      </p:sp>
    </p:spTree>
    <p:extLst>
      <p:ext uri="{BB962C8B-B14F-4D97-AF65-F5344CB8AC3E}">
        <p14:creationId xmlns:p14="http://schemas.microsoft.com/office/powerpoint/2010/main" val="3821472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How Can People Contribute to Healthcare without Becoming a Nurse or a Doctor</a:t>
            </a:r>
            <a:endParaRPr lang="en-US" sz="4000" dirty="0"/>
          </a:p>
        </p:txBody>
      </p:sp>
      <p:sp>
        <p:nvSpPr>
          <p:cNvPr id="3" name="Content Placeholder 2"/>
          <p:cNvSpPr>
            <a:spLocks noGrp="1"/>
          </p:cNvSpPr>
          <p:nvPr>
            <p:ph sz="half" idx="1"/>
          </p:nvPr>
        </p:nvSpPr>
        <p:spPr>
          <a:xfrm>
            <a:off x="677334" y="2919663"/>
            <a:ext cx="4184035" cy="3121698"/>
          </a:xfrm>
        </p:spPr>
        <p:txBody>
          <a:bodyPr/>
          <a:lstStyle/>
          <a:p>
            <a:r>
              <a:rPr lang="en-US" sz="2600" dirty="0" smtClean="0"/>
              <a:t>Roads and bridges</a:t>
            </a:r>
          </a:p>
          <a:p>
            <a:r>
              <a:rPr lang="en-US" sz="2600" dirty="0" smtClean="0"/>
              <a:t>IT</a:t>
            </a:r>
          </a:p>
          <a:p>
            <a:r>
              <a:rPr lang="en-US" sz="2600" dirty="0" smtClean="0"/>
              <a:t>Clean water</a:t>
            </a:r>
          </a:p>
          <a:p>
            <a:r>
              <a:rPr lang="en-US" sz="2600" dirty="0" smtClean="0"/>
              <a:t>Construction</a:t>
            </a:r>
          </a:p>
          <a:p>
            <a:r>
              <a:rPr lang="en-US" sz="2600" dirty="0" smtClean="0"/>
              <a:t>Shipping</a:t>
            </a:r>
          </a:p>
          <a:p>
            <a:endParaRPr lang="en-US" dirty="0"/>
          </a:p>
        </p:txBody>
      </p:sp>
      <p:sp>
        <p:nvSpPr>
          <p:cNvPr id="4" name="Content Placeholder 3"/>
          <p:cNvSpPr>
            <a:spLocks noGrp="1"/>
          </p:cNvSpPr>
          <p:nvPr>
            <p:ph sz="half" idx="2"/>
          </p:nvPr>
        </p:nvSpPr>
        <p:spPr>
          <a:xfrm>
            <a:off x="5089970" y="2919663"/>
            <a:ext cx="4184034" cy="3121699"/>
          </a:xfrm>
        </p:spPr>
        <p:txBody>
          <a:bodyPr>
            <a:normAutofit/>
          </a:bodyPr>
          <a:lstStyle/>
          <a:p>
            <a:r>
              <a:rPr lang="en-US" sz="2600" dirty="0" smtClean="0"/>
              <a:t>Procurement</a:t>
            </a:r>
          </a:p>
          <a:p>
            <a:r>
              <a:rPr lang="en-US" sz="2600" dirty="0" smtClean="0"/>
              <a:t>Disabilities</a:t>
            </a:r>
          </a:p>
          <a:p>
            <a:r>
              <a:rPr lang="en-US" sz="2600" dirty="0" smtClean="0"/>
              <a:t>Legal</a:t>
            </a:r>
          </a:p>
          <a:p>
            <a:r>
              <a:rPr lang="en-US" sz="2600" dirty="0" smtClean="0"/>
              <a:t>Laboratory (Ebola)</a:t>
            </a:r>
          </a:p>
          <a:p>
            <a:r>
              <a:rPr lang="en-US" sz="2600" dirty="0" smtClean="0"/>
              <a:t>Educators</a:t>
            </a:r>
            <a:endParaRPr lang="en-US" sz="2600" dirty="0"/>
          </a:p>
        </p:txBody>
      </p:sp>
    </p:spTree>
    <p:extLst>
      <p:ext uri="{BB962C8B-B14F-4D97-AF65-F5344CB8AC3E}">
        <p14:creationId xmlns:p14="http://schemas.microsoft.com/office/powerpoint/2010/main" val="3058237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9028140" cy="1320800"/>
          </a:xfrm>
        </p:spPr>
        <p:txBody>
          <a:bodyPr>
            <a:normAutofit/>
          </a:bodyPr>
          <a:lstStyle/>
          <a:p>
            <a:r>
              <a:rPr lang="en-US" sz="4000" dirty="0" smtClean="0"/>
              <a:t>Inspire Through Personal Connections</a:t>
            </a:r>
            <a:endParaRPr lang="en-US" sz="4000" dirty="0"/>
          </a:p>
        </p:txBody>
      </p:sp>
      <p:sp>
        <p:nvSpPr>
          <p:cNvPr id="6" name="Content Placeholder 5"/>
          <p:cNvSpPr>
            <a:spLocks noGrp="1"/>
          </p:cNvSpPr>
          <p:nvPr>
            <p:ph idx="1"/>
          </p:nvPr>
        </p:nvSpPr>
        <p:spPr>
          <a:xfrm>
            <a:off x="677334" y="1748589"/>
            <a:ext cx="8596668" cy="4780548"/>
          </a:xfrm>
        </p:spPr>
        <p:txBody>
          <a:bodyPr>
            <a:normAutofit/>
          </a:bodyPr>
          <a:lstStyle/>
          <a:p>
            <a:r>
              <a:rPr lang="en-US" sz="2400" dirty="0" smtClean="0"/>
              <a:t>Learning about Malaria? Contact someone at the CDC or the WHO</a:t>
            </a:r>
          </a:p>
          <a:p>
            <a:r>
              <a:rPr lang="en-US" sz="2400" dirty="0" smtClean="0"/>
              <a:t>Watch TED talks about specific issues</a:t>
            </a:r>
          </a:p>
          <a:p>
            <a:r>
              <a:rPr lang="en-US" sz="2400" dirty="0" smtClean="0"/>
              <a:t>Tap into your own students about their friends and family that might be doing interesting global things</a:t>
            </a:r>
          </a:p>
          <a:p>
            <a:r>
              <a:rPr lang="en-US" sz="2400" dirty="0" smtClean="0"/>
              <a:t>Find the things that inspire you and pass that on</a:t>
            </a:r>
          </a:p>
          <a:p>
            <a:r>
              <a:rPr lang="en-US" sz="2400" dirty="0" smtClean="0"/>
              <a:t>Have students choose and report on an NGO</a:t>
            </a:r>
          </a:p>
          <a:p>
            <a:r>
              <a:rPr lang="en-US" sz="2400" dirty="0" smtClean="0"/>
              <a:t>Contact a specific individual or organization that is providing some global impact and ask them to connect with your class, through email or Skype or FaceTime (Kiva)</a:t>
            </a:r>
            <a:endParaRPr lang="en-US" sz="2400" dirty="0"/>
          </a:p>
        </p:txBody>
      </p:sp>
    </p:spTree>
    <p:extLst>
      <p:ext uri="{BB962C8B-B14F-4D97-AF65-F5344CB8AC3E}">
        <p14:creationId xmlns:p14="http://schemas.microsoft.com/office/powerpoint/2010/main" val="3364582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smtClean="0"/>
              <a:t>Today’s Objective</a:t>
            </a:r>
            <a:endParaRPr lang="en-US" sz="5000" dirty="0"/>
          </a:p>
        </p:txBody>
      </p:sp>
      <p:sp>
        <p:nvSpPr>
          <p:cNvPr id="3" name="Content Placeholder 2"/>
          <p:cNvSpPr>
            <a:spLocks noGrp="1"/>
          </p:cNvSpPr>
          <p:nvPr>
            <p:ph idx="1"/>
          </p:nvPr>
        </p:nvSpPr>
        <p:spPr/>
        <p:txBody>
          <a:bodyPr>
            <a:normAutofit/>
          </a:bodyPr>
          <a:lstStyle/>
          <a:p>
            <a:r>
              <a:rPr lang="en-US" sz="3600" dirty="0" smtClean="0"/>
              <a:t>To inspire you to inspire your students, to make a difference in this world</a:t>
            </a:r>
          </a:p>
          <a:p>
            <a:r>
              <a:rPr lang="en-US" sz="3600" dirty="0" smtClean="0"/>
              <a:t>To explore options of engaging your students with world communities </a:t>
            </a:r>
            <a:endParaRPr lang="en-US" sz="3600" dirty="0"/>
          </a:p>
        </p:txBody>
      </p:sp>
    </p:spTree>
    <p:extLst>
      <p:ext uri="{BB962C8B-B14F-4D97-AF65-F5344CB8AC3E}">
        <p14:creationId xmlns:p14="http://schemas.microsoft.com/office/powerpoint/2010/main" val="3227408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784495" cy="1320800"/>
          </a:xfrm>
        </p:spPr>
        <p:txBody>
          <a:bodyPr>
            <a:normAutofit fontScale="90000"/>
          </a:bodyPr>
          <a:lstStyle/>
          <a:p>
            <a:r>
              <a:rPr lang="en-US" sz="4400" dirty="0" smtClean="0"/>
              <a:t>Career Pathways Are Not Always The Same</a:t>
            </a:r>
            <a:endParaRPr lang="en-US" sz="4400" dirty="0"/>
          </a:p>
        </p:txBody>
      </p:sp>
      <p:sp>
        <p:nvSpPr>
          <p:cNvPr id="3" name="Content Placeholder 2"/>
          <p:cNvSpPr>
            <a:spLocks noGrp="1"/>
          </p:cNvSpPr>
          <p:nvPr>
            <p:ph idx="1"/>
          </p:nvPr>
        </p:nvSpPr>
        <p:spPr>
          <a:xfrm>
            <a:off x="677334" y="2326105"/>
            <a:ext cx="8596668" cy="4154906"/>
          </a:xfrm>
        </p:spPr>
        <p:txBody>
          <a:bodyPr>
            <a:normAutofit/>
          </a:bodyPr>
          <a:lstStyle/>
          <a:p>
            <a:r>
              <a:rPr lang="en-US" sz="2800" dirty="0" smtClean="0"/>
              <a:t>Advice to students</a:t>
            </a:r>
          </a:p>
          <a:p>
            <a:pPr lvl="1"/>
            <a:r>
              <a:rPr lang="en-US" sz="2800" dirty="0" smtClean="0"/>
              <a:t>Community College</a:t>
            </a:r>
          </a:p>
          <a:p>
            <a:pPr lvl="1"/>
            <a:r>
              <a:rPr lang="en-US" sz="2800" dirty="0" smtClean="0"/>
              <a:t>Technical School</a:t>
            </a:r>
          </a:p>
          <a:p>
            <a:pPr lvl="1"/>
            <a:r>
              <a:rPr lang="en-US" sz="2800" dirty="0" smtClean="0"/>
              <a:t>University</a:t>
            </a:r>
          </a:p>
          <a:p>
            <a:pPr lvl="1"/>
            <a:r>
              <a:rPr lang="en-US" sz="2800" dirty="0" smtClean="0"/>
              <a:t>Volunteer</a:t>
            </a:r>
          </a:p>
          <a:p>
            <a:pPr lvl="1"/>
            <a:r>
              <a:rPr lang="en-US" sz="2800" dirty="0" smtClean="0"/>
              <a:t>Study abroad</a:t>
            </a:r>
            <a:endParaRPr lang="en-US" sz="2800" dirty="0" smtClean="0"/>
          </a:p>
          <a:p>
            <a:r>
              <a:rPr lang="en-US" sz="2800" dirty="0" smtClean="0"/>
              <a:t>Our own pathways</a:t>
            </a:r>
            <a:endParaRPr lang="en-US" sz="2800" dirty="0"/>
          </a:p>
        </p:txBody>
      </p:sp>
    </p:spTree>
    <p:extLst>
      <p:ext uri="{BB962C8B-B14F-4D97-AF65-F5344CB8AC3E}">
        <p14:creationId xmlns:p14="http://schemas.microsoft.com/office/powerpoint/2010/main" val="4047658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2808" y="1716506"/>
            <a:ext cx="8596668" cy="1320800"/>
          </a:xfrm>
        </p:spPr>
        <p:txBody>
          <a:bodyPr>
            <a:normAutofit/>
          </a:bodyPr>
          <a:lstStyle/>
          <a:p>
            <a:r>
              <a:rPr lang="en-US" sz="6000" dirty="0" smtClean="0"/>
              <a:t>Questions</a:t>
            </a:r>
            <a:endParaRPr lang="en-US" sz="6000" dirty="0"/>
          </a:p>
        </p:txBody>
      </p:sp>
      <p:pic>
        <p:nvPicPr>
          <p:cNvPr id="6" name="Picture 5" descr="A close up of a logo&#10;&#10;Description generated with very high confidence">
            <a:extLst>
              <a:ext uri="{FF2B5EF4-FFF2-40B4-BE49-F238E27FC236}">
                <a16:creationId xmlns:a16="http://schemas.microsoft.com/office/drawing/2014/main" id="{01D63557-B24A-4C18-8F35-F15385E8A4A9}"/>
              </a:ext>
            </a:extLst>
          </p:cNvPr>
          <p:cNvPicPr>
            <a:picLocks noChangeAspect="1"/>
          </p:cNvPicPr>
          <p:nvPr/>
        </p:nvPicPr>
        <p:blipFill>
          <a:blip r:embed="rId2"/>
          <a:stretch>
            <a:fillRect/>
          </a:stretch>
        </p:blipFill>
        <p:spPr>
          <a:xfrm>
            <a:off x="-890249" y="4000500"/>
            <a:ext cx="4267247" cy="3297115"/>
          </a:xfrm>
          <a:prstGeom prst="rect">
            <a:avLst/>
          </a:prstGeom>
        </p:spPr>
      </p:pic>
    </p:spTree>
    <p:extLst>
      <p:ext uri="{BB962C8B-B14F-4D97-AF65-F5344CB8AC3E}">
        <p14:creationId xmlns:p14="http://schemas.microsoft.com/office/powerpoint/2010/main" val="1659132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ierraleone (2)">
            <a:extLst>
              <a:ext uri="{FF2B5EF4-FFF2-40B4-BE49-F238E27FC236}">
                <a16:creationId xmlns:a16="http://schemas.microsoft.com/office/drawing/2014/main" id="{2F05CB33-1F76-4C12-BDB5-F30AE640AF6A}"/>
              </a:ext>
            </a:extLst>
          </p:cNvPr>
          <p:cNvPicPr>
            <a:picLocks noChangeAspect="1" noChangeArrowheads="1"/>
          </p:cNvPicPr>
          <p:nvPr/>
        </p:nvPicPr>
        <p:blipFill>
          <a:blip r:embed="rId2" cstate="screen"/>
          <a:srcRect/>
          <a:stretch>
            <a:fillRect/>
          </a:stretch>
        </p:blipFill>
        <p:spPr bwMode="auto">
          <a:xfrm>
            <a:off x="211424" y="217794"/>
            <a:ext cx="4151569" cy="4304302"/>
          </a:xfrm>
          <a:prstGeom prst="rect">
            <a:avLst/>
          </a:prstGeom>
          <a:noFill/>
          <a:ln w="9525">
            <a:noFill/>
            <a:miter lim="800000"/>
            <a:headEnd/>
            <a:tailEnd/>
          </a:ln>
        </p:spPr>
      </p:pic>
      <p:pic>
        <p:nvPicPr>
          <p:cNvPr id="3" name="Picture 1" descr="IMG_1060.JPG">
            <a:extLst>
              <a:ext uri="{FF2B5EF4-FFF2-40B4-BE49-F238E27FC236}">
                <a16:creationId xmlns:a16="http://schemas.microsoft.com/office/drawing/2014/main" id="{D56CD615-4EF6-4C28-9F8A-A8FF8EDB4BF8}"/>
              </a:ext>
            </a:extLst>
          </p:cNvPr>
          <p:cNvPicPr>
            <a:picLocks noChangeAspect="1"/>
          </p:cNvPicPr>
          <p:nvPr/>
        </p:nvPicPr>
        <p:blipFill>
          <a:blip r:embed="rId3" cstate="screen"/>
          <a:srcRect/>
          <a:stretch>
            <a:fillRect/>
          </a:stretch>
        </p:blipFill>
        <p:spPr bwMode="auto">
          <a:xfrm>
            <a:off x="4528416" y="217794"/>
            <a:ext cx="4114800" cy="3086100"/>
          </a:xfrm>
          <a:prstGeom prst="rect">
            <a:avLst/>
          </a:prstGeom>
          <a:noFill/>
          <a:ln w="9525">
            <a:noFill/>
            <a:miter lim="800000"/>
            <a:headEnd/>
            <a:tailEnd/>
          </a:ln>
        </p:spPr>
      </p:pic>
      <p:pic>
        <p:nvPicPr>
          <p:cNvPr id="4" name="Picture 4" descr="IMG_0482">
            <a:extLst>
              <a:ext uri="{FF2B5EF4-FFF2-40B4-BE49-F238E27FC236}">
                <a16:creationId xmlns:a16="http://schemas.microsoft.com/office/drawing/2014/main" id="{645DF41F-C84F-4551-8DB0-76459B11C0E0}"/>
              </a:ext>
            </a:extLst>
          </p:cNvPr>
          <p:cNvPicPr>
            <a:picLocks noChangeAspect="1" noChangeArrowheads="1"/>
          </p:cNvPicPr>
          <p:nvPr/>
        </p:nvPicPr>
        <p:blipFill>
          <a:blip r:embed="rId4" cstate="print"/>
          <a:srcRect/>
          <a:stretch>
            <a:fillRect/>
          </a:stretch>
        </p:blipFill>
        <p:spPr bwMode="auto">
          <a:xfrm>
            <a:off x="7348778" y="3391536"/>
            <a:ext cx="4693473" cy="3192145"/>
          </a:xfrm>
          <a:prstGeom prst="rect">
            <a:avLst/>
          </a:prstGeom>
          <a:noFill/>
        </p:spPr>
      </p:pic>
      <p:pic>
        <p:nvPicPr>
          <p:cNvPr id="5" name="Picture 4" descr="DSC_0287">
            <a:extLst>
              <a:ext uri="{FF2B5EF4-FFF2-40B4-BE49-F238E27FC236}">
                <a16:creationId xmlns:a16="http://schemas.microsoft.com/office/drawing/2014/main" id="{C8818AA9-9EDE-45F7-A90D-3C8D17BB59F4}"/>
              </a:ext>
            </a:extLst>
          </p:cNvPr>
          <p:cNvPicPr/>
          <p:nvPr/>
        </p:nvPicPr>
        <p:blipFill>
          <a:blip r:embed="rId5" cstate="print"/>
          <a:srcRect/>
          <a:stretch>
            <a:fillRect/>
          </a:stretch>
        </p:blipFill>
        <p:spPr bwMode="auto">
          <a:xfrm>
            <a:off x="2690949" y="3391537"/>
            <a:ext cx="4532811" cy="3192144"/>
          </a:xfrm>
          <a:prstGeom prst="rect">
            <a:avLst/>
          </a:prstGeom>
          <a:noFill/>
        </p:spPr>
      </p:pic>
    </p:spTree>
    <p:extLst>
      <p:ext uri="{BB962C8B-B14F-4D97-AF65-F5344CB8AC3E}">
        <p14:creationId xmlns:p14="http://schemas.microsoft.com/office/powerpoint/2010/main" val="2030271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posing for the camera&#10;&#10;Description generated with very high confidence">
            <a:extLst>
              <a:ext uri="{FF2B5EF4-FFF2-40B4-BE49-F238E27FC236}">
                <a16:creationId xmlns:a16="http://schemas.microsoft.com/office/drawing/2014/main" id="{F19094D5-B621-4E5B-9D65-15E1FEB0ED54}"/>
              </a:ext>
            </a:extLst>
          </p:cNvPr>
          <p:cNvPicPr>
            <a:picLocks noChangeAspect="1"/>
          </p:cNvPicPr>
          <p:nvPr/>
        </p:nvPicPr>
        <p:blipFill>
          <a:blip r:embed="rId2"/>
          <a:stretch>
            <a:fillRect/>
          </a:stretch>
        </p:blipFill>
        <p:spPr>
          <a:xfrm>
            <a:off x="7412952" y="179519"/>
            <a:ext cx="4585188" cy="3438891"/>
          </a:xfrm>
          <a:prstGeom prst="rect">
            <a:avLst/>
          </a:prstGeom>
        </p:spPr>
      </p:pic>
      <p:pic>
        <p:nvPicPr>
          <p:cNvPr id="5" name="Picture 4">
            <a:extLst>
              <a:ext uri="{FF2B5EF4-FFF2-40B4-BE49-F238E27FC236}">
                <a16:creationId xmlns:a16="http://schemas.microsoft.com/office/drawing/2014/main" id="{E01E6CD1-ADC4-4791-AC8C-61D245A6C3D5}"/>
              </a:ext>
            </a:extLst>
          </p:cNvPr>
          <p:cNvPicPr>
            <a:picLocks noChangeAspect="1"/>
          </p:cNvPicPr>
          <p:nvPr/>
        </p:nvPicPr>
        <p:blipFill rotWithShape="1">
          <a:blip r:embed="rId3"/>
          <a:srcRect t="-1" r="25844" b="3599"/>
          <a:stretch/>
        </p:blipFill>
        <p:spPr>
          <a:xfrm rot="10800000">
            <a:off x="187893" y="179520"/>
            <a:ext cx="3757089" cy="3663103"/>
          </a:xfrm>
          <a:prstGeom prst="rect">
            <a:avLst/>
          </a:prstGeom>
        </p:spPr>
      </p:pic>
      <p:pic>
        <p:nvPicPr>
          <p:cNvPr id="7" name="Picture 6" descr="A person lying on a bed&#10;&#10;Description generated with high confidence">
            <a:extLst>
              <a:ext uri="{FF2B5EF4-FFF2-40B4-BE49-F238E27FC236}">
                <a16:creationId xmlns:a16="http://schemas.microsoft.com/office/drawing/2014/main" id="{9BCD0AE1-E25E-424A-B9AD-B603AE054DBA}"/>
              </a:ext>
            </a:extLst>
          </p:cNvPr>
          <p:cNvPicPr>
            <a:picLocks noChangeAspect="1"/>
          </p:cNvPicPr>
          <p:nvPr/>
        </p:nvPicPr>
        <p:blipFill rotWithShape="1">
          <a:blip r:embed="rId4"/>
          <a:srcRect t="6810" r="7708" b="8476"/>
          <a:stretch/>
        </p:blipFill>
        <p:spPr>
          <a:xfrm rot="16200000">
            <a:off x="3384812" y="2740698"/>
            <a:ext cx="4595696" cy="3163781"/>
          </a:xfrm>
          <a:prstGeom prst="rect">
            <a:avLst/>
          </a:prstGeom>
        </p:spPr>
      </p:pic>
    </p:spTree>
    <p:extLst>
      <p:ext uri="{BB962C8B-B14F-4D97-AF65-F5344CB8AC3E}">
        <p14:creationId xmlns:p14="http://schemas.microsoft.com/office/powerpoint/2010/main" val="1213799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386"/>
          <p:cNvPicPr>
            <a:picLocks noChangeAspect="1" noChangeArrowheads="1"/>
          </p:cNvPicPr>
          <p:nvPr/>
        </p:nvPicPr>
        <p:blipFill>
          <a:blip r:embed="rId2" cstate="print"/>
          <a:srcRect/>
          <a:stretch>
            <a:fillRect/>
          </a:stretch>
        </p:blipFill>
        <p:spPr bwMode="auto">
          <a:xfrm>
            <a:off x="5967663" y="2165147"/>
            <a:ext cx="5979419" cy="4484563"/>
          </a:xfrm>
          <a:prstGeom prst="rect">
            <a:avLst/>
          </a:prstGeom>
          <a:noFill/>
        </p:spPr>
      </p:pic>
      <p:pic>
        <p:nvPicPr>
          <p:cNvPr id="5" name="Picture 4" descr="Africa 2005 Slide Show No Paris - 062">
            <a:extLst>
              <a:ext uri="{FF2B5EF4-FFF2-40B4-BE49-F238E27FC236}">
                <a16:creationId xmlns:a16="http://schemas.microsoft.com/office/drawing/2014/main" id="{B474D7A6-A19E-4AF9-8D6A-BCD29D499A60}"/>
              </a:ext>
            </a:extLst>
          </p:cNvPr>
          <p:cNvPicPr/>
          <p:nvPr/>
        </p:nvPicPr>
        <p:blipFill>
          <a:blip r:embed="rId3" cstate="print"/>
          <a:srcRect/>
          <a:stretch>
            <a:fillRect/>
          </a:stretch>
        </p:blipFill>
        <p:spPr bwMode="auto">
          <a:xfrm>
            <a:off x="196792" y="198293"/>
            <a:ext cx="5626492" cy="397265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reedomfromfistula.org.uk/userfiles/images/Aberdeen-Womens-Centre.jpg">
            <a:extLst>
              <a:ext uri="{FF2B5EF4-FFF2-40B4-BE49-F238E27FC236}">
                <a16:creationId xmlns:a16="http://schemas.microsoft.com/office/drawing/2014/main" id="{DC09D323-1A59-421C-AAAF-D16B7F3AEA58}"/>
              </a:ext>
            </a:extLst>
          </p:cNvPr>
          <p:cNvPicPr/>
          <p:nvPr/>
        </p:nvPicPr>
        <p:blipFill>
          <a:blip r:embed="rId2" cstate="print"/>
          <a:srcRect/>
          <a:stretch>
            <a:fillRect/>
          </a:stretch>
        </p:blipFill>
        <p:spPr bwMode="auto">
          <a:xfrm>
            <a:off x="0" y="-49377"/>
            <a:ext cx="4876800" cy="6956753"/>
          </a:xfrm>
          <a:prstGeom prst="rect">
            <a:avLst/>
          </a:prstGeom>
          <a:noFill/>
          <a:ln w="9525">
            <a:noFill/>
            <a:miter lim="800000"/>
            <a:headEnd/>
            <a:tailEnd/>
          </a:ln>
        </p:spPr>
      </p:pic>
      <p:pic>
        <p:nvPicPr>
          <p:cNvPr id="5" name="Picture 1" descr="IMG_8201.JPG">
            <a:extLst>
              <a:ext uri="{FF2B5EF4-FFF2-40B4-BE49-F238E27FC236}">
                <a16:creationId xmlns:a16="http://schemas.microsoft.com/office/drawing/2014/main" id="{338CE7D0-2372-4BFF-AB8D-45B0F14E3F57}"/>
              </a:ext>
            </a:extLst>
          </p:cNvPr>
          <p:cNvPicPr>
            <a:picLocks noChangeAspect="1"/>
          </p:cNvPicPr>
          <p:nvPr/>
        </p:nvPicPr>
        <p:blipFill>
          <a:blip r:embed="rId3" cstate="print"/>
          <a:srcRect/>
          <a:stretch>
            <a:fillRect/>
          </a:stretch>
        </p:blipFill>
        <p:spPr bwMode="auto">
          <a:xfrm rot="-349721">
            <a:off x="5372427" y="304709"/>
            <a:ext cx="3038744" cy="4558117"/>
          </a:xfrm>
          <a:prstGeom prst="rect">
            <a:avLst/>
          </a:prstGeom>
          <a:noFill/>
          <a:ln w="9525">
            <a:solidFill>
              <a:srgbClr val="633305"/>
            </a:solidFill>
            <a:miter lim="800000"/>
            <a:headEnd/>
            <a:tailEnd/>
          </a:ln>
        </p:spPr>
      </p:pic>
      <p:pic>
        <p:nvPicPr>
          <p:cNvPr id="6" name="Picture 5" descr="IMG_1257.JPG">
            <a:extLst>
              <a:ext uri="{FF2B5EF4-FFF2-40B4-BE49-F238E27FC236}">
                <a16:creationId xmlns:a16="http://schemas.microsoft.com/office/drawing/2014/main" id="{3DAA9B70-0379-4A02-9A2B-781B1FB7BDFF}"/>
              </a:ext>
            </a:extLst>
          </p:cNvPr>
          <p:cNvPicPr>
            <a:picLocks noChangeAspect="1"/>
          </p:cNvPicPr>
          <p:nvPr/>
        </p:nvPicPr>
        <p:blipFill>
          <a:blip r:embed="rId4" cstate="print"/>
          <a:srcRect/>
          <a:stretch>
            <a:fillRect/>
          </a:stretch>
        </p:blipFill>
        <p:spPr bwMode="auto">
          <a:xfrm rot="669258">
            <a:off x="8795834" y="2467156"/>
            <a:ext cx="2936836" cy="4000873"/>
          </a:xfrm>
          <a:prstGeom prst="rect">
            <a:avLst/>
          </a:prstGeom>
          <a:noFill/>
          <a:ln w="9525">
            <a:solidFill>
              <a:srgbClr val="633305"/>
            </a:solidFill>
            <a:miter lim="800000"/>
            <a:headEnd/>
            <a:tailEnd/>
          </a:ln>
        </p:spPr>
      </p:pic>
      <p:sp>
        <p:nvSpPr>
          <p:cNvPr id="7" name="TextBox 6"/>
          <p:cNvSpPr txBox="1"/>
          <p:nvPr/>
        </p:nvSpPr>
        <p:spPr>
          <a:xfrm>
            <a:off x="5148833" y="5637091"/>
            <a:ext cx="3015453" cy="1077218"/>
          </a:xfrm>
          <a:prstGeom prst="rect">
            <a:avLst/>
          </a:prstGeom>
          <a:noFill/>
        </p:spPr>
        <p:txBody>
          <a:bodyPr wrap="square" rtlCol="0">
            <a:spAutoFit/>
          </a:bodyPr>
          <a:lstStyle/>
          <a:p>
            <a:r>
              <a:rPr lang="en-US" sz="3200" dirty="0" smtClean="0">
                <a:solidFill>
                  <a:srgbClr val="C00000"/>
                </a:solidFill>
              </a:rPr>
              <a:t>Ward Supervisor</a:t>
            </a:r>
            <a:endParaRPr lang="en-US" sz="3200" dirty="0">
              <a:solidFill>
                <a:srgbClr val="C00000"/>
              </a:solidFill>
            </a:endParaRPr>
          </a:p>
        </p:txBody>
      </p:sp>
    </p:spTree>
    <p:extLst>
      <p:ext uri="{BB962C8B-B14F-4D97-AF65-F5344CB8AC3E}">
        <p14:creationId xmlns:p14="http://schemas.microsoft.com/office/powerpoint/2010/main" val="4253988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489AFBAA-0F54-4076-B64A-D5F7B725B78D}"/>
              </a:ext>
            </a:extLst>
          </p:cNvPr>
          <p:cNvPicPr>
            <a:picLocks noChangeAspect="1"/>
          </p:cNvPicPr>
          <p:nvPr/>
        </p:nvPicPr>
        <p:blipFill>
          <a:blip r:embed="rId2"/>
          <a:stretch>
            <a:fillRect/>
          </a:stretch>
        </p:blipFill>
        <p:spPr>
          <a:xfrm>
            <a:off x="3685602" y="0"/>
            <a:ext cx="4820796" cy="6858000"/>
          </a:xfrm>
          <a:prstGeom prst="rect">
            <a:avLst/>
          </a:prstGeom>
        </p:spPr>
      </p:pic>
    </p:spTree>
    <p:extLst>
      <p:ext uri="{BB962C8B-B14F-4D97-AF65-F5344CB8AC3E}">
        <p14:creationId xmlns:p14="http://schemas.microsoft.com/office/powerpoint/2010/main" val="1547303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BE86EA4-C4F1-4465-B306-7A2BC22859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A8279268-DB29-43BE-B57C-14977EACFD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8FA53C0-C1EF-4611-BAB3-65EEB16AA3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48F13D-B2D7-4EB8-9CA7-59243637C8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F6BC886-C125-4903-8C2A-6FB687400D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C9D0B38F-2E02-4E85-99EE-73595E7C89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A8D8BF2-62AB-4201-9193-99F97FA772DE}"/>
              </a:ext>
            </a:extLst>
          </p:cNvPr>
          <p:cNvSpPr>
            <a:spLocks noGrp="1"/>
          </p:cNvSpPr>
          <p:nvPr>
            <p:ph type="title"/>
          </p:nvPr>
        </p:nvSpPr>
        <p:spPr>
          <a:xfrm>
            <a:off x="995621" y="231780"/>
            <a:ext cx="3742675" cy="1744958"/>
          </a:xfrm>
        </p:spPr>
        <p:txBody>
          <a:bodyPr vert="horz" lIns="91440" tIns="45720" rIns="91440" bIns="45720" rtlCol="0" anchor="b">
            <a:normAutofit/>
          </a:bodyPr>
          <a:lstStyle/>
          <a:p>
            <a:r>
              <a:rPr lang="en-US" sz="5400" dirty="0"/>
              <a:t>Gender Issues</a:t>
            </a:r>
          </a:p>
        </p:txBody>
      </p:sp>
      <p:pic>
        <p:nvPicPr>
          <p:cNvPr id="7" name="Picture 4" descr="A group of people walking down a dirt road&#10;&#10;Description generated with very high confidence">
            <a:extLst>
              <a:ext uri="{FF2B5EF4-FFF2-40B4-BE49-F238E27FC236}">
                <a16:creationId xmlns:a16="http://schemas.microsoft.com/office/drawing/2014/main" id="{91F24518-8720-4EB5-81A9-DDF02D4E84FE}"/>
              </a:ext>
            </a:extLst>
          </p:cNvPr>
          <p:cNvPicPr>
            <a:picLocks noChangeAspect="1" noChangeArrowheads="1"/>
          </p:cNvPicPr>
          <p:nvPr/>
        </p:nvPicPr>
        <p:blipFill>
          <a:blip r:embed="rId2" cstate="print"/>
          <a:srcRect/>
          <a:stretch>
            <a:fillRect/>
          </a:stretch>
        </p:blipFill>
        <p:spPr bwMode="auto">
          <a:xfrm>
            <a:off x="7385787" y="226604"/>
            <a:ext cx="4329513" cy="3247136"/>
          </a:xfrm>
          <a:prstGeom prst="rect">
            <a:avLst/>
          </a:prstGeom>
          <a:noFill/>
        </p:spPr>
      </p:pic>
      <p:pic>
        <p:nvPicPr>
          <p:cNvPr id="23" name="Picture 2">
            <a:extLst>
              <a:ext uri="{FF2B5EF4-FFF2-40B4-BE49-F238E27FC236}">
                <a16:creationId xmlns:a16="http://schemas.microsoft.com/office/drawing/2014/main" id="{215EE87F-9826-4E9F-AB69-299A98AE6EA4}"/>
              </a:ext>
            </a:extLst>
          </p:cNvPr>
          <p:cNvPicPr>
            <a:picLocks noChangeAspect="1" noChangeArrowheads="1"/>
          </p:cNvPicPr>
          <p:nvPr/>
        </p:nvPicPr>
        <p:blipFill>
          <a:blip r:embed="rId3" cstate="screen"/>
          <a:srcRect r="22000" b="183"/>
          <a:stretch>
            <a:fillRect/>
          </a:stretch>
        </p:blipFill>
        <p:spPr bwMode="auto">
          <a:xfrm>
            <a:off x="3495903" y="226604"/>
            <a:ext cx="3717825" cy="3247136"/>
          </a:xfrm>
          <a:prstGeom prst="rect">
            <a:avLst/>
          </a:prstGeom>
          <a:noFill/>
          <a:ln w="9525">
            <a:noFill/>
            <a:miter lim="800000"/>
            <a:headEnd/>
            <a:tailEnd/>
          </a:ln>
        </p:spPr>
      </p:pic>
      <p:pic>
        <p:nvPicPr>
          <p:cNvPr id="9" name="Picture 8" descr="A group of people standing next to a tree&#10;&#10;Description generated with very high confidence">
            <a:extLst>
              <a:ext uri="{FF2B5EF4-FFF2-40B4-BE49-F238E27FC236}">
                <a16:creationId xmlns:a16="http://schemas.microsoft.com/office/drawing/2014/main" id="{4BB59FD7-934F-4AEF-94F9-AADAF81E502F}"/>
              </a:ext>
            </a:extLst>
          </p:cNvPr>
          <p:cNvPicPr>
            <a:picLocks noChangeAspect="1"/>
          </p:cNvPicPr>
          <p:nvPr/>
        </p:nvPicPr>
        <p:blipFill>
          <a:blip r:embed="rId4"/>
          <a:stretch>
            <a:fillRect/>
          </a:stretch>
        </p:blipFill>
        <p:spPr>
          <a:xfrm>
            <a:off x="5819578" y="3629951"/>
            <a:ext cx="4770633" cy="3110453"/>
          </a:xfrm>
          <a:prstGeom prst="rect">
            <a:avLst/>
          </a:prstGeom>
        </p:spPr>
      </p:pic>
      <p:pic>
        <p:nvPicPr>
          <p:cNvPr id="11" name="Picture 10" descr="A picture containing person, ground, boy, child&#10;&#10;Description generated with very high confidence">
            <a:extLst>
              <a:ext uri="{FF2B5EF4-FFF2-40B4-BE49-F238E27FC236}">
                <a16:creationId xmlns:a16="http://schemas.microsoft.com/office/drawing/2014/main" id="{BF582629-258E-44B6-9BF5-C536E357CB06}"/>
              </a:ext>
            </a:extLst>
          </p:cNvPr>
          <p:cNvPicPr>
            <a:picLocks noChangeAspect="1"/>
          </p:cNvPicPr>
          <p:nvPr/>
        </p:nvPicPr>
        <p:blipFill rotWithShape="1">
          <a:blip r:embed="rId5"/>
          <a:srcRect l="15248" t="5932" r="14364"/>
          <a:stretch/>
        </p:blipFill>
        <p:spPr>
          <a:xfrm>
            <a:off x="1871632" y="3612973"/>
            <a:ext cx="3756465" cy="3112567"/>
          </a:xfrm>
          <a:prstGeom prst="rect">
            <a:avLst/>
          </a:prstGeom>
        </p:spPr>
      </p:pic>
    </p:spTree>
    <p:extLst>
      <p:ext uri="{BB962C8B-B14F-4D97-AF65-F5344CB8AC3E}">
        <p14:creationId xmlns:p14="http://schemas.microsoft.com/office/powerpoint/2010/main" val="2470796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67CFC-EAEB-410B-8EF2-09F6200A404C}"/>
              </a:ext>
            </a:extLst>
          </p:cNvPr>
          <p:cNvPicPr>
            <a:picLocks noChangeAspect="1" noChangeArrowheads="1"/>
          </p:cNvPicPr>
          <p:nvPr/>
        </p:nvPicPr>
        <p:blipFill>
          <a:blip r:embed="rId2" cstate="print"/>
          <a:srcRect/>
          <a:stretch>
            <a:fillRect/>
          </a:stretch>
        </p:blipFill>
        <p:spPr bwMode="auto">
          <a:xfrm>
            <a:off x="6255935" y="2342539"/>
            <a:ext cx="5735767" cy="4301826"/>
          </a:xfrm>
          <a:prstGeom prst="rect">
            <a:avLst/>
          </a:prstGeom>
          <a:noFill/>
          <a:ln w="9525">
            <a:noFill/>
            <a:miter lim="800000"/>
            <a:headEnd/>
            <a:tailEnd/>
          </a:ln>
          <a:effectLst/>
        </p:spPr>
      </p:pic>
      <p:pic>
        <p:nvPicPr>
          <p:cNvPr id="7" name="Picture 6" descr="A dog standing in a room&#10;&#10;Description generated with very high confidence">
            <a:extLst>
              <a:ext uri="{FF2B5EF4-FFF2-40B4-BE49-F238E27FC236}">
                <a16:creationId xmlns:a16="http://schemas.microsoft.com/office/drawing/2014/main" id="{C3A20611-ACE1-4C59-B74D-BF4AE21D5411}"/>
              </a:ext>
            </a:extLst>
          </p:cNvPr>
          <p:cNvPicPr>
            <a:picLocks noChangeAspect="1"/>
          </p:cNvPicPr>
          <p:nvPr/>
        </p:nvPicPr>
        <p:blipFill>
          <a:blip r:embed="rId3"/>
          <a:stretch>
            <a:fillRect/>
          </a:stretch>
        </p:blipFill>
        <p:spPr>
          <a:xfrm>
            <a:off x="196320" y="181744"/>
            <a:ext cx="5924705" cy="3946119"/>
          </a:xfrm>
          <a:prstGeom prst="rect">
            <a:avLst/>
          </a:prstGeom>
        </p:spPr>
      </p:pic>
      <p:sp>
        <p:nvSpPr>
          <p:cNvPr id="6" name="Title 1">
            <a:extLst>
              <a:ext uri="{FF2B5EF4-FFF2-40B4-BE49-F238E27FC236}">
                <a16:creationId xmlns:a16="http://schemas.microsoft.com/office/drawing/2014/main" id="{06C28715-4B9F-45A7-A021-4794F5773E81}"/>
              </a:ext>
            </a:extLst>
          </p:cNvPr>
          <p:cNvSpPr txBox="1">
            <a:spLocks/>
          </p:cNvSpPr>
          <p:nvPr/>
        </p:nvSpPr>
        <p:spPr>
          <a:xfrm>
            <a:off x="6609925" y="445024"/>
            <a:ext cx="3742675" cy="174495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t>Healthcare Issues</a:t>
            </a:r>
          </a:p>
        </p:txBody>
      </p:sp>
    </p:spTree>
    <p:extLst>
      <p:ext uri="{BB962C8B-B14F-4D97-AF65-F5344CB8AC3E}">
        <p14:creationId xmlns:p14="http://schemas.microsoft.com/office/powerpoint/2010/main" val="1455354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350</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Trebuchet MS</vt:lpstr>
      <vt:lpstr>Wingdings 3</vt:lpstr>
      <vt:lpstr>Facet</vt:lpstr>
      <vt:lpstr>A Look at Sierra Leone to Inspire Global Thinking</vt:lpstr>
      <vt:lpstr>Today’s Objective</vt:lpstr>
      <vt:lpstr>PowerPoint Presentation</vt:lpstr>
      <vt:lpstr>PowerPoint Presentation</vt:lpstr>
      <vt:lpstr>PowerPoint Presentation</vt:lpstr>
      <vt:lpstr>PowerPoint Presentation</vt:lpstr>
      <vt:lpstr>PowerPoint Presentation</vt:lpstr>
      <vt:lpstr>Gender Issues</vt:lpstr>
      <vt:lpstr>PowerPoint Presentation</vt:lpstr>
      <vt:lpstr>Other Issues That Contribute to Maternal Mortality</vt:lpstr>
      <vt:lpstr>Hawa’s Hope</vt:lpstr>
      <vt:lpstr>PowerPoint Presentation</vt:lpstr>
      <vt:lpstr>PowerPoint Presentation</vt:lpstr>
      <vt:lpstr>PowerPoint Presentation</vt:lpstr>
      <vt:lpstr>PowerPoint Presentation</vt:lpstr>
      <vt:lpstr>PowerPoint Presentation</vt:lpstr>
      <vt:lpstr>Key to the Problem: Education</vt:lpstr>
      <vt:lpstr>How Can People Contribute to Healthcare without Becoming a Nurse or a Doctor</vt:lpstr>
      <vt:lpstr>Inspire Through Personal Connections</vt:lpstr>
      <vt:lpstr>Career Pathways Are Not Always The Same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Joanie Seacrist</dc:creator>
  <cp:lastModifiedBy>Marla Seacrist</cp:lastModifiedBy>
  <cp:revision>21</cp:revision>
  <dcterms:created xsi:type="dcterms:W3CDTF">2018-08-18T15:27:23Z</dcterms:created>
  <dcterms:modified xsi:type="dcterms:W3CDTF">2018-10-15T16:40:24Z</dcterms:modified>
</cp:coreProperties>
</file>